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75" r:id="rId9"/>
    <p:sldId id="263" r:id="rId10"/>
    <p:sldId id="264" r:id="rId11"/>
    <p:sldId id="265" r:id="rId12"/>
    <p:sldId id="266" r:id="rId13"/>
    <p:sldId id="267" r:id="rId14"/>
    <p:sldId id="278" r:id="rId15"/>
    <p:sldId id="268" r:id="rId16"/>
    <p:sldId id="279" r:id="rId17"/>
    <p:sldId id="269" r:id="rId18"/>
    <p:sldId id="270" r:id="rId19"/>
    <p:sldId id="273" r:id="rId20"/>
    <p:sldId id="271" r:id="rId21"/>
    <p:sldId id="274" r:id="rId22"/>
    <p:sldId id="277" r:id="rId23"/>
    <p:sldId id="272" r:id="rId24"/>
    <p:sldId id="276" r:id="rId25"/>
    <p:sldId id="280" r:id="rId26"/>
    <p:sldId id="281" r:id="rId27"/>
    <p:sldId id="282" r:id="rId28"/>
    <p:sldId id="284" r:id="rId29"/>
    <p:sldId id="285" r:id="rId30"/>
    <p:sldId id="287" r:id="rId31"/>
    <p:sldId id="286" r:id="rId32"/>
    <p:sldId id="283" r:id="rId33"/>
    <p:sldId id="288" r:id="rId34"/>
    <p:sldId id="289" r:id="rId35"/>
  </p:sldIdLst>
  <p:sldSz cx="12192000" cy="6858000"/>
  <p:notesSz cx="6858000" cy="9144000"/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ddels stil 2 – utheving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62" y="7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b-NO" smtClean="0"/>
              <a:t>Klikk for å redigere undertittelstil i malen</a:t>
            </a:r>
            <a:endParaRPr lang="nb-NO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05.10.2021</a:t>
            </a:fld>
            <a:endParaRPr lang="nb-NO" dirty="0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8708418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Loddret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05.10.2021</a:t>
            </a:fld>
            <a:endParaRPr lang="nb-NO" dirty="0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9418587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drett tit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drett tit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05.10.2021</a:t>
            </a:fld>
            <a:endParaRPr lang="nb-NO" dirty="0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8578960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05.10.2021</a:t>
            </a:fld>
            <a:endParaRPr lang="nb-NO" dirty="0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79320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Del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 smtClean="0"/>
              <a:t>Rediger tekststiler i malen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05.10.2021</a:t>
            </a:fld>
            <a:endParaRPr lang="nb-NO" dirty="0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40591948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innhold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05.10.2021</a:t>
            </a:fld>
            <a:endParaRPr lang="nb-NO" dirty="0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7803672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 smtClean="0"/>
              <a:t>Rediger tekststiler i malen</a:t>
            </a:r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5" name="Plassholder for teks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 smtClean="0"/>
              <a:t>Rediger tekststiler i malen</a:t>
            </a:r>
          </a:p>
        </p:txBody>
      </p:sp>
      <p:sp>
        <p:nvSpPr>
          <p:cNvPr id="6" name="Plassholder for innhold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7" name="Plassholder for dato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05.10.2021</a:t>
            </a:fld>
            <a:endParaRPr lang="nb-NO" dirty="0"/>
          </a:p>
        </p:txBody>
      </p:sp>
      <p:sp>
        <p:nvSpPr>
          <p:cNvPr id="8" name="Plassholder for bunn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9" name="Plassholder for lysbilde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5933754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dato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05.10.2021</a:t>
            </a:fld>
            <a:endParaRPr lang="nb-NO" dirty="0"/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5" name="Plassholder for lysbil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3410238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dato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05.10.2021</a:t>
            </a:fld>
            <a:endParaRPr lang="nb-NO" dirty="0"/>
          </a:p>
        </p:txBody>
      </p:sp>
      <p:sp>
        <p:nvSpPr>
          <p:cNvPr id="3" name="Plassholder for bunn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3666282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nhold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b-NO" smtClean="0"/>
              <a:t>Rediger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05.10.2021</a:t>
            </a:fld>
            <a:endParaRPr lang="nb-NO" dirty="0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4628662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e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bilde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b-NO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b-NO" smtClean="0"/>
              <a:t>Rediger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05.10.2021</a:t>
            </a:fld>
            <a:endParaRPr lang="nb-NO" dirty="0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5749760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it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956CD3-5E70-4B5B-A926-CB5A4B0078BA}" type="datetimeFigureOut">
              <a:rPr lang="nb-NO" smtClean="0"/>
              <a:t>05.10.2021</a:t>
            </a:fld>
            <a:endParaRPr lang="nb-NO" dirty="0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b-NO" dirty="0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939550-58D9-438C-9540-80FA874036D7}" type="slidenum">
              <a:rPr lang="nb-NO" smtClean="0"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3950428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://www.norgeibilder.no/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orgeibilder.no/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norgeibilder.no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norgeibilder.no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norgeibilder.no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orgeibilder.no/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orgeibilder.no/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orgeibilder.no/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://www.norgeibilder.no/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://www.norgeibilder.no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orgeibilder.no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orgeibilder.no/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norgeibilder.no/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norgeibilder.no/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orgeibilder.no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orgeibilder.no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orgeibilder.no/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orgeibilder.no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orgeibilder.no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://www.norgeibilder.no/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://www.norgeibilder.no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1548938" y="2643592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nb-NO" dirty="0" smtClean="0"/>
              <a:t>Skisser/bilder brukt i FKB-Vann produktspesifikasjon og registreringsinstruks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2835419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Kanal</a:t>
            </a:r>
            <a:endParaRPr lang="nb-NO" dirty="0"/>
          </a:p>
        </p:txBody>
      </p:sp>
      <p:sp>
        <p:nvSpPr>
          <p:cNvPr id="4" name="Rektangel 3"/>
          <p:cNvSpPr/>
          <p:nvPr/>
        </p:nvSpPr>
        <p:spPr>
          <a:xfrm>
            <a:off x="333061" y="6087463"/>
            <a:ext cx="520414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nb-NO" dirty="0">
                <a:solidFill>
                  <a:prstClr val="black"/>
                </a:solidFill>
              </a:rPr>
              <a:t>Objtype: </a:t>
            </a:r>
            <a:r>
              <a:rPr lang="nb-NO" dirty="0" smtClean="0">
                <a:solidFill>
                  <a:prstClr val="black"/>
                </a:solidFill>
              </a:rPr>
              <a:t>Kanal, egenskap vannbr =  3</a:t>
            </a:r>
            <a:endParaRPr lang="nb-NO" dirty="0">
              <a:solidFill>
                <a:prstClr val="black"/>
              </a:solidFill>
            </a:endParaRPr>
          </a:p>
          <a:p>
            <a:pPr lvl="0"/>
            <a:r>
              <a:rPr lang="nb-NO" dirty="0">
                <a:solidFill>
                  <a:prstClr val="black"/>
                </a:solidFill>
              </a:rPr>
              <a:t>Kilde: </a:t>
            </a:r>
            <a:r>
              <a:rPr lang="nb-NO" dirty="0">
                <a:solidFill>
                  <a:prstClr val="black"/>
                </a:solidFill>
                <a:hlinkClick r:id="rId2"/>
              </a:rPr>
              <a:t>www.norgeibilder.no</a:t>
            </a:r>
            <a:r>
              <a:rPr lang="nb-NO" dirty="0">
                <a:solidFill>
                  <a:prstClr val="black"/>
                </a:solidFill>
              </a:rPr>
              <a:t> og FKB-Vann</a:t>
            </a:r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8959" y="660119"/>
            <a:ext cx="7336818" cy="5315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5762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Innsjøkant</a:t>
            </a:r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1022" y="1899139"/>
            <a:ext cx="4027705" cy="3451235"/>
          </a:xfrm>
          <a:prstGeom prst="rect">
            <a:avLst/>
          </a:prstGeom>
        </p:spPr>
      </p:pic>
      <p:sp>
        <p:nvSpPr>
          <p:cNvPr id="4" name="Rektangel 3"/>
          <p:cNvSpPr/>
          <p:nvPr/>
        </p:nvSpPr>
        <p:spPr>
          <a:xfrm>
            <a:off x="254515" y="5633566"/>
            <a:ext cx="833682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nb-NO" dirty="0">
                <a:solidFill>
                  <a:prstClr val="black"/>
                </a:solidFill>
              </a:rPr>
              <a:t>Objtype: </a:t>
            </a:r>
            <a:r>
              <a:rPr lang="nb-NO" dirty="0" smtClean="0">
                <a:solidFill>
                  <a:prstClr val="black"/>
                </a:solidFill>
              </a:rPr>
              <a:t>Innsjøkant</a:t>
            </a:r>
            <a:endParaRPr lang="nb-NO" dirty="0">
              <a:solidFill>
                <a:prstClr val="black"/>
              </a:solidFill>
            </a:endParaRPr>
          </a:p>
          <a:p>
            <a:pPr lvl="0"/>
            <a:r>
              <a:rPr lang="nb-NO" dirty="0">
                <a:solidFill>
                  <a:prstClr val="black"/>
                </a:solidFill>
              </a:rPr>
              <a:t>Kilde: </a:t>
            </a:r>
            <a:r>
              <a:rPr lang="nb-NO" dirty="0">
                <a:solidFill>
                  <a:prstClr val="black"/>
                </a:solidFill>
                <a:hlinkClick r:id="rId3"/>
              </a:rPr>
              <a:t>www.norgeibilder.no</a:t>
            </a:r>
            <a:r>
              <a:rPr lang="nb-NO" dirty="0">
                <a:solidFill>
                  <a:prstClr val="black"/>
                </a:solidFill>
              </a:rPr>
              <a:t> og </a:t>
            </a:r>
            <a:r>
              <a:rPr lang="nb-NO" dirty="0" smtClean="0">
                <a:solidFill>
                  <a:prstClr val="black"/>
                </a:solidFill>
              </a:rPr>
              <a:t>FKB-Vann</a:t>
            </a:r>
            <a:br>
              <a:rPr lang="nb-NO" dirty="0" smtClean="0">
                <a:solidFill>
                  <a:prstClr val="black"/>
                </a:solidFill>
              </a:rPr>
            </a:br>
            <a:r>
              <a:rPr lang="nb-NO" dirty="0" smtClean="0">
                <a:solidFill>
                  <a:prstClr val="black"/>
                </a:solidFill>
              </a:rPr>
              <a:t>Ikke klassifisering av regulert/ikke regulert på </a:t>
            </a:r>
            <a:r>
              <a:rPr lang="nb-NO" dirty="0" smtClean="0">
                <a:solidFill>
                  <a:prstClr val="black"/>
                </a:solidFill>
              </a:rPr>
              <a:t>Innsjøkant</a:t>
            </a:r>
            <a:r>
              <a:rPr lang="nb-NO" dirty="0">
                <a:solidFill>
                  <a:prstClr val="black"/>
                </a:solidFill>
              </a:rPr>
              <a:t>.</a:t>
            </a:r>
            <a:r>
              <a:rPr lang="nb-NO" dirty="0" smtClean="0">
                <a:solidFill>
                  <a:prstClr val="black"/>
                </a:solidFill>
              </a:rPr>
              <a:t> </a:t>
            </a:r>
            <a:br>
              <a:rPr lang="nb-NO" dirty="0" smtClean="0">
                <a:solidFill>
                  <a:prstClr val="black"/>
                </a:solidFill>
              </a:rPr>
            </a:br>
            <a:r>
              <a:rPr lang="nb-NO" dirty="0" smtClean="0">
                <a:solidFill>
                  <a:prstClr val="black"/>
                </a:solidFill>
              </a:rPr>
              <a:t>I regulerte innsjøer registreres </a:t>
            </a:r>
            <a:r>
              <a:rPr lang="nb-NO" dirty="0" smtClean="0">
                <a:solidFill>
                  <a:prstClr val="black"/>
                </a:solidFill>
              </a:rPr>
              <a:t>Innsjøkant </a:t>
            </a:r>
            <a:r>
              <a:rPr lang="nb-NO" dirty="0" smtClean="0">
                <a:solidFill>
                  <a:prstClr val="black"/>
                </a:solidFill>
              </a:rPr>
              <a:t>i høydenivå høyeste regulerte vannstand.</a:t>
            </a:r>
            <a:endParaRPr lang="nb-NO" dirty="0">
              <a:solidFill>
                <a:prstClr val="black"/>
              </a:solidFill>
            </a:endParaRPr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2455" y="1899139"/>
            <a:ext cx="3867134" cy="3451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2776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Innsjø</a:t>
            </a:r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9192" y="1690688"/>
            <a:ext cx="4042445" cy="3539346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2486" y="1690688"/>
            <a:ext cx="3918041" cy="3539346"/>
          </a:xfrm>
          <a:prstGeom prst="rect">
            <a:avLst/>
          </a:prstGeom>
        </p:spPr>
      </p:pic>
      <p:sp>
        <p:nvSpPr>
          <p:cNvPr id="5" name="Rektangel 4"/>
          <p:cNvSpPr/>
          <p:nvPr/>
        </p:nvSpPr>
        <p:spPr>
          <a:xfrm>
            <a:off x="254515" y="5633566"/>
            <a:ext cx="833682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nb-NO" dirty="0">
                <a:solidFill>
                  <a:prstClr val="black"/>
                </a:solidFill>
              </a:rPr>
              <a:t>Objtype: </a:t>
            </a:r>
            <a:r>
              <a:rPr lang="nb-NO" dirty="0" smtClean="0">
                <a:solidFill>
                  <a:prstClr val="black"/>
                </a:solidFill>
              </a:rPr>
              <a:t>Innsjø</a:t>
            </a:r>
            <a:endParaRPr lang="nb-NO" dirty="0">
              <a:solidFill>
                <a:prstClr val="black"/>
              </a:solidFill>
            </a:endParaRPr>
          </a:p>
          <a:p>
            <a:pPr lvl="0"/>
            <a:r>
              <a:rPr lang="nb-NO" dirty="0">
                <a:solidFill>
                  <a:prstClr val="black"/>
                </a:solidFill>
              </a:rPr>
              <a:t>Kilde: </a:t>
            </a:r>
            <a:r>
              <a:rPr lang="nb-NO" dirty="0">
                <a:solidFill>
                  <a:prstClr val="black"/>
                </a:solidFill>
                <a:hlinkClick r:id="rId4"/>
              </a:rPr>
              <a:t>www.norgeibilder.no</a:t>
            </a:r>
            <a:r>
              <a:rPr lang="nb-NO" dirty="0">
                <a:solidFill>
                  <a:prstClr val="black"/>
                </a:solidFill>
              </a:rPr>
              <a:t> og </a:t>
            </a:r>
            <a:r>
              <a:rPr lang="nb-NO" dirty="0" smtClean="0">
                <a:solidFill>
                  <a:prstClr val="black"/>
                </a:solidFill>
              </a:rPr>
              <a:t>FKB-Vann</a:t>
            </a:r>
            <a:br>
              <a:rPr lang="nb-NO" dirty="0" smtClean="0">
                <a:solidFill>
                  <a:prstClr val="black"/>
                </a:solidFill>
              </a:rPr>
            </a:br>
            <a:r>
              <a:rPr lang="nb-NO" dirty="0" smtClean="0">
                <a:solidFill>
                  <a:prstClr val="black"/>
                </a:solidFill>
              </a:rPr>
              <a:t>Egenskapsopplysning om regulert/ikke regulert ligger på Innsjø (flate), </a:t>
            </a:r>
            <a:br>
              <a:rPr lang="nb-NO" dirty="0" smtClean="0">
                <a:solidFill>
                  <a:prstClr val="black"/>
                </a:solidFill>
              </a:rPr>
            </a:br>
            <a:r>
              <a:rPr lang="nb-NO" dirty="0" smtClean="0">
                <a:solidFill>
                  <a:prstClr val="black"/>
                </a:solidFill>
              </a:rPr>
              <a:t>i regulerte innsjøer registreres </a:t>
            </a:r>
            <a:r>
              <a:rPr lang="nb-NO" dirty="0" smtClean="0">
                <a:solidFill>
                  <a:prstClr val="black"/>
                </a:solidFill>
              </a:rPr>
              <a:t>Innsjøkant </a:t>
            </a:r>
            <a:r>
              <a:rPr lang="nb-NO" dirty="0" smtClean="0">
                <a:solidFill>
                  <a:prstClr val="black"/>
                </a:solidFill>
              </a:rPr>
              <a:t>i høydenivå høyeste regulerte vannstand.</a:t>
            </a:r>
            <a:endParaRPr lang="nb-NO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51547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594360" y="182245"/>
            <a:ext cx="10515600" cy="845661"/>
          </a:xfrm>
        </p:spPr>
        <p:txBody>
          <a:bodyPr/>
          <a:lstStyle/>
          <a:p>
            <a:r>
              <a:rPr lang="nb-NO" dirty="0" smtClean="0"/>
              <a:t>Bekk, utgår – omnavnet til ElvBekk</a:t>
            </a:r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4446" y="1027906"/>
            <a:ext cx="4667786" cy="4825047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4077" y="956785"/>
            <a:ext cx="4817428" cy="4896168"/>
          </a:xfrm>
          <a:prstGeom prst="rect">
            <a:avLst/>
          </a:prstGeom>
        </p:spPr>
      </p:pic>
      <p:sp>
        <p:nvSpPr>
          <p:cNvPr id="5" name="Rektangel 4"/>
          <p:cNvSpPr/>
          <p:nvPr/>
        </p:nvSpPr>
        <p:spPr>
          <a:xfrm>
            <a:off x="1219715" y="5934670"/>
            <a:ext cx="509980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nb-NO" dirty="0">
                <a:solidFill>
                  <a:prstClr val="black"/>
                </a:solidFill>
              </a:rPr>
              <a:t>Objtype: </a:t>
            </a:r>
            <a:r>
              <a:rPr lang="nb-NO" dirty="0" smtClean="0">
                <a:solidFill>
                  <a:prstClr val="black"/>
                </a:solidFill>
              </a:rPr>
              <a:t>Bekk, vannbredde 1.</a:t>
            </a:r>
            <a:endParaRPr lang="nb-NO" dirty="0">
              <a:solidFill>
                <a:prstClr val="black"/>
              </a:solidFill>
            </a:endParaRPr>
          </a:p>
          <a:p>
            <a:pPr lvl="0"/>
            <a:r>
              <a:rPr lang="nb-NO" dirty="0">
                <a:solidFill>
                  <a:prstClr val="black"/>
                </a:solidFill>
              </a:rPr>
              <a:t>Kilde: </a:t>
            </a:r>
            <a:r>
              <a:rPr lang="nb-NO" dirty="0">
                <a:solidFill>
                  <a:prstClr val="black"/>
                </a:solidFill>
                <a:hlinkClick r:id="rId4"/>
              </a:rPr>
              <a:t>www.norgeibilder.no</a:t>
            </a:r>
            <a:r>
              <a:rPr lang="nb-NO" dirty="0">
                <a:solidFill>
                  <a:prstClr val="black"/>
                </a:solidFill>
              </a:rPr>
              <a:t> og </a:t>
            </a:r>
            <a:r>
              <a:rPr lang="nb-NO" dirty="0" smtClean="0">
                <a:solidFill>
                  <a:prstClr val="black"/>
                </a:solidFill>
              </a:rPr>
              <a:t>FKB-Vann</a:t>
            </a:r>
            <a:br>
              <a:rPr lang="nb-NO" dirty="0" smtClean="0">
                <a:solidFill>
                  <a:prstClr val="black"/>
                </a:solidFill>
              </a:rPr>
            </a:br>
            <a:endParaRPr lang="nb-NO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68080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594360" y="182246"/>
            <a:ext cx="10515600" cy="774540"/>
          </a:xfrm>
        </p:spPr>
        <p:txBody>
          <a:bodyPr/>
          <a:lstStyle/>
          <a:p>
            <a:r>
              <a:rPr lang="nb-NO" dirty="0" smtClean="0"/>
              <a:t>ElvBekk</a:t>
            </a:r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4446" y="1027906"/>
            <a:ext cx="4667786" cy="4825047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4077" y="956785"/>
            <a:ext cx="4817428" cy="4896168"/>
          </a:xfrm>
          <a:prstGeom prst="rect">
            <a:avLst/>
          </a:prstGeom>
        </p:spPr>
      </p:pic>
      <p:sp>
        <p:nvSpPr>
          <p:cNvPr id="5" name="Rektangel 4"/>
          <p:cNvSpPr/>
          <p:nvPr/>
        </p:nvSpPr>
        <p:spPr>
          <a:xfrm>
            <a:off x="1219715" y="5934670"/>
            <a:ext cx="509980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nb-NO" dirty="0">
                <a:solidFill>
                  <a:prstClr val="black"/>
                </a:solidFill>
              </a:rPr>
              <a:t>Objtype: </a:t>
            </a:r>
            <a:r>
              <a:rPr lang="nb-NO" dirty="0" smtClean="0">
                <a:solidFill>
                  <a:prstClr val="black"/>
                </a:solidFill>
              </a:rPr>
              <a:t>ElvBekk, vannbredde 1.</a:t>
            </a:r>
            <a:endParaRPr lang="nb-NO" dirty="0">
              <a:solidFill>
                <a:prstClr val="black"/>
              </a:solidFill>
            </a:endParaRPr>
          </a:p>
          <a:p>
            <a:pPr lvl="0"/>
            <a:r>
              <a:rPr lang="nb-NO" dirty="0">
                <a:solidFill>
                  <a:prstClr val="black"/>
                </a:solidFill>
              </a:rPr>
              <a:t>Kilde: </a:t>
            </a:r>
            <a:r>
              <a:rPr lang="nb-NO" dirty="0">
                <a:solidFill>
                  <a:prstClr val="black"/>
                </a:solidFill>
                <a:hlinkClick r:id="rId4"/>
              </a:rPr>
              <a:t>www.norgeibilder.no</a:t>
            </a:r>
            <a:r>
              <a:rPr lang="nb-NO" dirty="0">
                <a:solidFill>
                  <a:prstClr val="black"/>
                </a:solidFill>
              </a:rPr>
              <a:t> og </a:t>
            </a:r>
            <a:r>
              <a:rPr lang="nb-NO" dirty="0" smtClean="0">
                <a:solidFill>
                  <a:prstClr val="black"/>
                </a:solidFill>
              </a:rPr>
              <a:t>FKB-Vann</a:t>
            </a:r>
            <a:br>
              <a:rPr lang="nb-NO" dirty="0" smtClean="0">
                <a:solidFill>
                  <a:prstClr val="black"/>
                </a:solidFill>
              </a:rPr>
            </a:br>
            <a:endParaRPr lang="nb-NO" dirty="0">
              <a:solidFill>
                <a:prstClr val="black"/>
              </a:solidFill>
            </a:endParaRPr>
          </a:p>
        </p:txBody>
      </p:sp>
      <p:sp>
        <p:nvSpPr>
          <p:cNvPr id="6" name="TekstSylinder 5"/>
          <p:cNvSpPr txBox="1"/>
          <p:nvPr/>
        </p:nvSpPr>
        <p:spPr>
          <a:xfrm>
            <a:off x="8517835" y="1898375"/>
            <a:ext cx="1486304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nb-NO" dirty="0" smtClean="0"/>
              <a:t>vannBredde 1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109835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982562"/>
          </a:xfrm>
        </p:spPr>
        <p:txBody>
          <a:bodyPr>
            <a:normAutofit/>
          </a:bodyPr>
          <a:lstStyle/>
          <a:p>
            <a:r>
              <a:rPr lang="nb-NO" dirty="0" smtClean="0"/>
              <a:t>Grøft, utgår – omdøpt til KanalGrøft</a:t>
            </a:r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5754" y="844062"/>
            <a:ext cx="6724650" cy="5029200"/>
          </a:xfrm>
          <a:prstGeom prst="rect">
            <a:avLst/>
          </a:prstGeom>
        </p:spPr>
      </p:pic>
      <p:cxnSp>
        <p:nvCxnSpPr>
          <p:cNvPr id="5" name="Rett linje 4"/>
          <p:cNvCxnSpPr/>
          <p:nvPr/>
        </p:nvCxnSpPr>
        <p:spPr>
          <a:xfrm flipV="1">
            <a:off x="9070800" y="1185409"/>
            <a:ext cx="592853" cy="884255"/>
          </a:xfrm>
          <a:prstGeom prst="line">
            <a:avLst/>
          </a:prstGeom>
          <a:ln w="57150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kstSylinder 5"/>
          <p:cNvSpPr txBox="1"/>
          <p:nvPr/>
        </p:nvSpPr>
        <p:spPr>
          <a:xfrm>
            <a:off x="6528079" y="1185409"/>
            <a:ext cx="1165704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b-NO" dirty="0" smtClean="0"/>
              <a:t>medium U</a:t>
            </a:r>
            <a:endParaRPr lang="nb-NO" dirty="0"/>
          </a:p>
        </p:txBody>
      </p:sp>
      <p:cxnSp>
        <p:nvCxnSpPr>
          <p:cNvPr id="8" name="Rett pilkobling 7"/>
          <p:cNvCxnSpPr/>
          <p:nvPr/>
        </p:nvCxnSpPr>
        <p:spPr>
          <a:xfrm>
            <a:off x="7906871" y="1370075"/>
            <a:ext cx="1156742" cy="135893"/>
          </a:xfrm>
          <a:prstGeom prst="straightConnector1">
            <a:avLst/>
          </a:prstGeom>
          <a:ln w="920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ktangel 11"/>
          <p:cNvSpPr/>
          <p:nvPr/>
        </p:nvSpPr>
        <p:spPr>
          <a:xfrm>
            <a:off x="483115" y="6076109"/>
            <a:ext cx="83368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nb-NO" dirty="0">
                <a:solidFill>
                  <a:prstClr val="black"/>
                </a:solidFill>
              </a:rPr>
              <a:t>Objtype: </a:t>
            </a:r>
            <a:r>
              <a:rPr lang="nb-NO" dirty="0" smtClean="0">
                <a:solidFill>
                  <a:prstClr val="black"/>
                </a:solidFill>
              </a:rPr>
              <a:t>Grøft</a:t>
            </a:r>
            <a:endParaRPr lang="nb-NO" dirty="0">
              <a:solidFill>
                <a:prstClr val="black"/>
              </a:solidFill>
            </a:endParaRPr>
          </a:p>
          <a:p>
            <a:pPr lvl="0"/>
            <a:r>
              <a:rPr lang="nb-NO" dirty="0">
                <a:solidFill>
                  <a:prstClr val="black"/>
                </a:solidFill>
              </a:rPr>
              <a:t>Kilde: </a:t>
            </a:r>
            <a:r>
              <a:rPr lang="nb-NO" dirty="0">
                <a:solidFill>
                  <a:prstClr val="black"/>
                </a:solidFill>
                <a:hlinkClick r:id="rId3"/>
              </a:rPr>
              <a:t>www.norgeibilder.no</a:t>
            </a:r>
            <a:r>
              <a:rPr lang="nb-NO" dirty="0">
                <a:solidFill>
                  <a:prstClr val="black"/>
                </a:solidFill>
              </a:rPr>
              <a:t> og </a:t>
            </a:r>
            <a:r>
              <a:rPr lang="nb-NO" dirty="0" smtClean="0">
                <a:solidFill>
                  <a:prstClr val="black"/>
                </a:solidFill>
              </a:rPr>
              <a:t>FKB-Vann</a:t>
            </a:r>
            <a:endParaRPr lang="nb-NO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82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109331"/>
            <a:ext cx="10515600" cy="734731"/>
          </a:xfrm>
        </p:spPr>
        <p:txBody>
          <a:bodyPr>
            <a:normAutofit/>
          </a:bodyPr>
          <a:lstStyle/>
          <a:p>
            <a:r>
              <a:rPr lang="nb-NO" dirty="0" smtClean="0"/>
              <a:t>KanalGrøft</a:t>
            </a:r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5754" y="844062"/>
            <a:ext cx="6724650" cy="5029200"/>
          </a:xfrm>
          <a:prstGeom prst="rect">
            <a:avLst/>
          </a:prstGeom>
        </p:spPr>
      </p:pic>
      <p:cxnSp>
        <p:nvCxnSpPr>
          <p:cNvPr id="5" name="Rett linje 4"/>
          <p:cNvCxnSpPr/>
          <p:nvPr/>
        </p:nvCxnSpPr>
        <p:spPr>
          <a:xfrm flipV="1">
            <a:off x="9070800" y="1185409"/>
            <a:ext cx="592853" cy="884255"/>
          </a:xfrm>
          <a:prstGeom prst="line">
            <a:avLst/>
          </a:prstGeom>
          <a:ln w="57150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kstSylinder 5"/>
          <p:cNvSpPr txBox="1"/>
          <p:nvPr/>
        </p:nvSpPr>
        <p:spPr>
          <a:xfrm>
            <a:off x="6528079" y="1185409"/>
            <a:ext cx="1165704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b-NO" dirty="0" smtClean="0"/>
              <a:t>medium U</a:t>
            </a:r>
            <a:endParaRPr lang="nb-NO" dirty="0"/>
          </a:p>
        </p:txBody>
      </p:sp>
      <p:cxnSp>
        <p:nvCxnSpPr>
          <p:cNvPr id="8" name="Rett pilkobling 7"/>
          <p:cNvCxnSpPr/>
          <p:nvPr/>
        </p:nvCxnSpPr>
        <p:spPr>
          <a:xfrm>
            <a:off x="7906871" y="1370075"/>
            <a:ext cx="1156742" cy="135893"/>
          </a:xfrm>
          <a:prstGeom prst="straightConnector1">
            <a:avLst/>
          </a:prstGeom>
          <a:ln w="920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ktangel 11"/>
          <p:cNvSpPr/>
          <p:nvPr/>
        </p:nvSpPr>
        <p:spPr>
          <a:xfrm>
            <a:off x="483115" y="6076109"/>
            <a:ext cx="83368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nb-NO" dirty="0">
                <a:solidFill>
                  <a:prstClr val="black"/>
                </a:solidFill>
              </a:rPr>
              <a:t>Objtype: </a:t>
            </a:r>
            <a:r>
              <a:rPr lang="nb-NO" dirty="0" smtClean="0">
                <a:solidFill>
                  <a:prstClr val="black"/>
                </a:solidFill>
              </a:rPr>
              <a:t>KanalGrøft, vannbredde 1</a:t>
            </a:r>
            <a:endParaRPr lang="nb-NO" dirty="0">
              <a:solidFill>
                <a:prstClr val="black"/>
              </a:solidFill>
            </a:endParaRPr>
          </a:p>
          <a:p>
            <a:pPr lvl="0"/>
            <a:r>
              <a:rPr lang="nb-NO" dirty="0">
                <a:solidFill>
                  <a:prstClr val="black"/>
                </a:solidFill>
              </a:rPr>
              <a:t>Kilde: </a:t>
            </a:r>
            <a:r>
              <a:rPr lang="nb-NO" dirty="0">
                <a:solidFill>
                  <a:prstClr val="black"/>
                </a:solidFill>
                <a:hlinkClick r:id="rId3"/>
              </a:rPr>
              <a:t>www.norgeibilder.no</a:t>
            </a:r>
            <a:r>
              <a:rPr lang="nb-NO" dirty="0">
                <a:solidFill>
                  <a:prstClr val="black"/>
                </a:solidFill>
              </a:rPr>
              <a:t> og </a:t>
            </a:r>
            <a:r>
              <a:rPr lang="nb-NO" dirty="0" smtClean="0">
                <a:solidFill>
                  <a:prstClr val="black"/>
                </a:solidFill>
              </a:rPr>
              <a:t>FKB-Vann</a:t>
            </a:r>
            <a:endParaRPr lang="nb-NO" dirty="0">
              <a:solidFill>
                <a:prstClr val="black"/>
              </a:solidFill>
            </a:endParaRPr>
          </a:p>
        </p:txBody>
      </p:sp>
      <p:sp>
        <p:nvSpPr>
          <p:cNvPr id="4" name="TekstSylinder 3"/>
          <p:cNvSpPr txBox="1"/>
          <p:nvPr/>
        </p:nvSpPr>
        <p:spPr>
          <a:xfrm>
            <a:off x="4241948" y="3856383"/>
            <a:ext cx="1486304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nb-NO" dirty="0" smtClean="0"/>
              <a:t>vannBredde 1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6834055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VeggrøftÅpen</a:t>
            </a:r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3883" y="997426"/>
            <a:ext cx="5065339" cy="4812347"/>
          </a:xfrm>
          <a:prstGeom prst="rect">
            <a:avLst/>
          </a:prstGeom>
        </p:spPr>
      </p:pic>
      <p:sp>
        <p:nvSpPr>
          <p:cNvPr id="4" name="Rektangel 3"/>
          <p:cNvSpPr/>
          <p:nvPr/>
        </p:nvSpPr>
        <p:spPr>
          <a:xfrm>
            <a:off x="483115" y="6076109"/>
            <a:ext cx="83368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nb-NO" dirty="0">
                <a:solidFill>
                  <a:prstClr val="black"/>
                </a:solidFill>
              </a:rPr>
              <a:t>Objtype: </a:t>
            </a:r>
            <a:r>
              <a:rPr lang="nb-NO" dirty="0" smtClean="0">
                <a:solidFill>
                  <a:prstClr val="black"/>
                </a:solidFill>
              </a:rPr>
              <a:t>VeggrøftÅpen, I FKB v4.61 hørte objekttypen til i FKB-Veg </a:t>
            </a:r>
            <a:endParaRPr lang="nb-NO" dirty="0">
              <a:solidFill>
                <a:prstClr val="black"/>
              </a:solidFill>
            </a:endParaRPr>
          </a:p>
          <a:p>
            <a:pPr lvl="0"/>
            <a:r>
              <a:rPr lang="nb-NO" dirty="0">
                <a:solidFill>
                  <a:prstClr val="black"/>
                </a:solidFill>
              </a:rPr>
              <a:t>Kilde: </a:t>
            </a:r>
            <a:r>
              <a:rPr lang="nb-NO" dirty="0">
                <a:solidFill>
                  <a:prstClr val="black"/>
                </a:solidFill>
                <a:hlinkClick r:id="rId3"/>
              </a:rPr>
              <a:t>www.norgeibilder.no</a:t>
            </a:r>
            <a:r>
              <a:rPr lang="nb-NO" dirty="0">
                <a:solidFill>
                  <a:prstClr val="black"/>
                </a:solidFill>
              </a:rPr>
              <a:t> og </a:t>
            </a:r>
            <a:r>
              <a:rPr lang="nb-NO" dirty="0" smtClean="0">
                <a:solidFill>
                  <a:prstClr val="black"/>
                </a:solidFill>
              </a:rPr>
              <a:t>FKB-Veg</a:t>
            </a:r>
            <a:endParaRPr lang="nb-NO" dirty="0">
              <a:solidFill>
                <a:prstClr val="black"/>
              </a:solidFill>
            </a:endParaRPr>
          </a:p>
        </p:txBody>
      </p:sp>
      <p:cxnSp>
        <p:nvCxnSpPr>
          <p:cNvPr id="6" name="Rett linje 5"/>
          <p:cNvCxnSpPr>
            <a:stCxn id="13" idx="0"/>
          </p:cNvCxnSpPr>
          <p:nvPr/>
        </p:nvCxnSpPr>
        <p:spPr>
          <a:xfrm flipV="1">
            <a:off x="6256957" y="2951202"/>
            <a:ext cx="848863" cy="1653952"/>
          </a:xfrm>
          <a:prstGeom prst="line">
            <a:avLst/>
          </a:prstGeom>
          <a:ln w="412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tt linje 9"/>
          <p:cNvCxnSpPr/>
          <p:nvPr/>
        </p:nvCxnSpPr>
        <p:spPr>
          <a:xfrm flipV="1">
            <a:off x="6654800" y="4145280"/>
            <a:ext cx="1249680" cy="439817"/>
          </a:xfrm>
          <a:prstGeom prst="line">
            <a:avLst/>
          </a:prstGeom>
          <a:ln w="412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kstSylinder 12"/>
          <p:cNvSpPr txBox="1"/>
          <p:nvPr/>
        </p:nvSpPr>
        <p:spPr>
          <a:xfrm>
            <a:off x="5517940" y="4605154"/>
            <a:ext cx="1478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/>
              <a:t>VeggrøftÅpen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3052917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SnøIsbreKant</a:t>
            </a:r>
            <a:endParaRPr lang="nb-NO" dirty="0"/>
          </a:p>
        </p:txBody>
      </p:sp>
      <p:sp>
        <p:nvSpPr>
          <p:cNvPr id="4" name="Rektangel 3"/>
          <p:cNvSpPr/>
          <p:nvPr/>
        </p:nvSpPr>
        <p:spPr>
          <a:xfrm>
            <a:off x="483115" y="6076109"/>
            <a:ext cx="83368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nb-NO" dirty="0">
                <a:solidFill>
                  <a:prstClr val="black"/>
                </a:solidFill>
              </a:rPr>
              <a:t>Objtype: </a:t>
            </a:r>
            <a:r>
              <a:rPr lang="nb-NO" dirty="0" smtClean="0">
                <a:solidFill>
                  <a:prstClr val="black"/>
                </a:solidFill>
              </a:rPr>
              <a:t>SnøIsbreKant</a:t>
            </a:r>
            <a:endParaRPr lang="nb-NO" dirty="0">
              <a:solidFill>
                <a:prstClr val="black"/>
              </a:solidFill>
            </a:endParaRPr>
          </a:p>
          <a:p>
            <a:pPr lvl="0"/>
            <a:r>
              <a:rPr lang="nb-NO" dirty="0">
                <a:solidFill>
                  <a:prstClr val="black"/>
                </a:solidFill>
              </a:rPr>
              <a:t>Kilde: </a:t>
            </a:r>
            <a:r>
              <a:rPr lang="nb-NO" dirty="0">
                <a:solidFill>
                  <a:prstClr val="black"/>
                </a:solidFill>
                <a:hlinkClick r:id="rId2"/>
              </a:rPr>
              <a:t>www.norgeibilder.no</a:t>
            </a:r>
            <a:r>
              <a:rPr lang="nb-NO" dirty="0">
                <a:solidFill>
                  <a:prstClr val="black"/>
                </a:solidFill>
              </a:rPr>
              <a:t> og </a:t>
            </a:r>
            <a:r>
              <a:rPr lang="nb-NO" dirty="0" smtClean="0">
                <a:solidFill>
                  <a:prstClr val="black"/>
                </a:solidFill>
              </a:rPr>
              <a:t>FKB-Vann</a:t>
            </a:r>
            <a:endParaRPr lang="nb-NO" dirty="0">
              <a:solidFill>
                <a:prstClr val="black"/>
              </a:solidFill>
            </a:endParaRPr>
          </a:p>
        </p:txBody>
      </p:sp>
      <p:pic>
        <p:nvPicPr>
          <p:cNvPr id="6" name="Bild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4320" y="1163319"/>
            <a:ext cx="6878320" cy="4689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018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SnøIsbre</a:t>
            </a:r>
            <a:endParaRPr lang="nb-NO" dirty="0"/>
          </a:p>
        </p:txBody>
      </p:sp>
      <p:sp>
        <p:nvSpPr>
          <p:cNvPr id="5" name="Rektangel 4"/>
          <p:cNvSpPr/>
          <p:nvPr/>
        </p:nvSpPr>
        <p:spPr>
          <a:xfrm>
            <a:off x="483115" y="6076109"/>
            <a:ext cx="83368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nb-NO" dirty="0">
                <a:solidFill>
                  <a:prstClr val="black"/>
                </a:solidFill>
              </a:rPr>
              <a:t>Objtype: </a:t>
            </a:r>
            <a:r>
              <a:rPr lang="nb-NO" dirty="0" smtClean="0">
                <a:solidFill>
                  <a:prstClr val="black"/>
                </a:solidFill>
              </a:rPr>
              <a:t>SnøIsbre</a:t>
            </a:r>
            <a:endParaRPr lang="nb-NO" dirty="0">
              <a:solidFill>
                <a:prstClr val="black"/>
              </a:solidFill>
            </a:endParaRPr>
          </a:p>
          <a:p>
            <a:pPr lvl="0"/>
            <a:r>
              <a:rPr lang="nb-NO" dirty="0">
                <a:solidFill>
                  <a:prstClr val="black"/>
                </a:solidFill>
              </a:rPr>
              <a:t>Kilde: </a:t>
            </a:r>
            <a:r>
              <a:rPr lang="nb-NO" dirty="0">
                <a:solidFill>
                  <a:prstClr val="black"/>
                </a:solidFill>
                <a:hlinkClick r:id="rId2"/>
              </a:rPr>
              <a:t>www.norgeibilder.no</a:t>
            </a:r>
            <a:r>
              <a:rPr lang="nb-NO" dirty="0">
                <a:solidFill>
                  <a:prstClr val="black"/>
                </a:solidFill>
              </a:rPr>
              <a:t> og </a:t>
            </a:r>
            <a:r>
              <a:rPr lang="nb-NO" dirty="0" smtClean="0">
                <a:solidFill>
                  <a:prstClr val="black"/>
                </a:solidFill>
              </a:rPr>
              <a:t>FKB-Vann</a:t>
            </a:r>
            <a:endParaRPr lang="nb-NO" dirty="0">
              <a:solidFill>
                <a:prstClr val="black"/>
              </a:solidFill>
            </a:endParaRPr>
          </a:p>
        </p:txBody>
      </p:sp>
      <p:pic>
        <p:nvPicPr>
          <p:cNvPr id="6" name="Bild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6640" y="1267669"/>
            <a:ext cx="6748780" cy="4452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3771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Kystkontur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2478" y="1413832"/>
            <a:ext cx="5948362" cy="4179383"/>
          </a:xfrm>
          <a:prstGeom prst="rect">
            <a:avLst/>
          </a:prstGeom>
        </p:spPr>
      </p:pic>
      <p:sp>
        <p:nvSpPr>
          <p:cNvPr id="4" name="TekstSylinder 3"/>
          <p:cNvSpPr txBox="1"/>
          <p:nvPr/>
        </p:nvSpPr>
        <p:spPr>
          <a:xfrm>
            <a:off x="838200" y="6272590"/>
            <a:ext cx="40500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/>
              <a:t>Objtype: Kystkontur - kystreferanse MHV</a:t>
            </a:r>
          </a:p>
          <a:p>
            <a:r>
              <a:rPr lang="nb-NO" dirty="0" smtClean="0"/>
              <a:t>Kilde: </a:t>
            </a:r>
            <a:r>
              <a:rPr lang="nb-NO" dirty="0" smtClean="0">
                <a:hlinkClick r:id="rId3"/>
              </a:rPr>
              <a:t>www.norgeibilder.no</a:t>
            </a:r>
            <a:r>
              <a:rPr lang="nb-NO" dirty="0" smtClean="0"/>
              <a:t> og FKB-Vann</a:t>
            </a:r>
            <a:endParaRPr lang="nb-NO" dirty="0"/>
          </a:p>
        </p:txBody>
      </p:sp>
      <p:sp>
        <p:nvSpPr>
          <p:cNvPr id="5" name="TekstSylinder 4"/>
          <p:cNvSpPr txBox="1"/>
          <p:nvPr/>
        </p:nvSpPr>
        <p:spPr>
          <a:xfrm>
            <a:off x="6385686" y="1838346"/>
            <a:ext cx="1971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>
                <a:solidFill>
                  <a:srgbClr val="002060"/>
                </a:solidFill>
              </a:rPr>
              <a:t>Kystreferanse MHV</a:t>
            </a:r>
            <a:endParaRPr lang="nb-NO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2356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FlomløpKant</a:t>
            </a:r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3110" y="1406208"/>
            <a:ext cx="4573369" cy="4389618"/>
          </a:xfrm>
          <a:prstGeom prst="rect">
            <a:avLst/>
          </a:prstGeom>
        </p:spPr>
      </p:pic>
      <p:sp>
        <p:nvSpPr>
          <p:cNvPr id="4" name="Rektangel 3"/>
          <p:cNvSpPr/>
          <p:nvPr/>
        </p:nvSpPr>
        <p:spPr>
          <a:xfrm>
            <a:off x="493275" y="5984669"/>
            <a:ext cx="83368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nb-NO" dirty="0">
                <a:solidFill>
                  <a:prstClr val="black"/>
                </a:solidFill>
              </a:rPr>
              <a:t>Objtype: </a:t>
            </a:r>
            <a:r>
              <a:rPr lang="nb-NO" dirty="0" smtClean="0">
                <a:solidFill>
                  <a:prstClr val="black"/>
                </a:solidFill>
              </a:rPr>
              <a:t>FlomløpKant, flomløp med og uten vannføring</a:t>
            </a:r>
            <a:br>
              <a:rPr lang="nb-NO" dirty="0" smtClean="0">
                <a:solidFill>
                  <a:prstClr val="black"/>
                </a:solidFill>
              </a:rPr>
            </a:br>
            <a:r>
              <a:rPr lang="nb-NO" dirty="0" smtClean="0">
                <a:solidFill>
                  <a:prstClr val="black"/>
                </a:solidFill>
              </a:rPr>
              <a:t>Kilde</a:t>
            </a:r>
            <a:r>
              <a:rPr lang="nb-NO" dirty="0">
                <a:solidFill>
                  <a:prstClr val="black"/>
                </a:solidFill>
              </a:rPr>
              <a:t>: </a:t>
            </a:r>
            <a:r>
              <a:rPr lang="nb-NO" dirty="0">
                <a:solidFill>
                  <a:prstClr val="black"/>
                </a:solidFill>
                <a:hlinkClick r:id="rId3"/>
              </a:rPr>
              <a:t>www.norgeibilder.no</a:t>
            </a:r>
            <a:r>
              <a:rPr lang="nb-NO" dirty="0">
                <a:solidFill>
                  <a:prstClr val="black"/>
                </a:solidFill>
              </a:rPr>
              <a:t> og </a:t>
            </a:r>
            <a:r>
              <a:rPr lang="nb-NO" dirty="0" smtClean="0">
                <a:solidFill>
                  <a:prstClr val="black"/>
                </a:solidFill>
              </a:rPr>
              <a:t>FKB-Vann</a:t>
            </a:r>
            <a:endParaRPr lang="nb-NO" dirty="0">
              <a:solidFill>
                <a:prstClr val="black"/>
              </a:solidFill>
            </a:endParaRPr>
          </a:p>
        </p:txBody>
      </p:sp>
      <p:pic>
        <p:nvPicPr>
          <p:cNvPr id="6" name="Bild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7453" y="1406208"/>
            <a:ext cx="4505294" cy="4389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0344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151354"/>
            <a:ext cx="10515600" cy="1188970"/>
          </a:xfrm>
        </p:spPr>
        <p:txBody>
          <a:bodyPr/>
          <a:lstStyle/>
          <a:p>
            <a:r>
              <a:rPr lang="nb-NO" dirty="0" smtClean="0"/>
              <a:t>VannFiktivGrense</a:t>
            </a:r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9008" y="1172660"/>
            <a:ext cx="7112843" cy="4913411"/>
          </a:xfrm>
          <a:prstGeom prst="rect">
            <a:avLst/>
          </a:prstGeom>
        </p:spPr>
      </p:pic>
      <p:sp>
        <p:nvSpPr>
          <p:cNvPr id="4" name="TekstSylinder 3"/>
          <p:cNvSpPr txBox="1"/>
          <p:nvPr/>
        </p:nvSpPr>
        <p:spPr>
          <a:xfrm>
            <a:off x="7081084" y="2362591"/>
            <a:ext cx="752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>
                <a:solidFill>
                  <a:schemeClr val="accent5"/>
                </a:solidFill>
              </a:rPr>
              <a:t>Innsjø</a:t>
            </a:r>
            <a:endParaRPr lang="nb-NO" dirty="0">
              <a:solidFill>
                <a:schemeClr val="accent5"/>
              </a:solidFill>
            </a:endParaRPr>
          </a:p>
        </p:txBody>
      </p:sp>
      <p:sp>
        <p:nvSpPr>
          <p:cNvPr id="5" name="TekstSylinder 4"/>
          <p:cNvSpPr txBox="1"/>
          <p:nvPr/>
        </p:nvSpPr>
        <p:spPr>
          <a:xfrm>
            <a:off x="3837215" y="5568043"/>
            <a:ext cx="962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>
                <a:solidFill>
                  <a:schemeClr val="accent5"/>
                </a:solidFill>
              </a:rPr>
              <a:t>Havflate</a:t>
            </a:r>
            <a:endParaRPr lang="nb-NO" dirty="0">
              <a:solidFill>
                <a:schemeClr val="accent5"/>
              </a:solidFill>
            </a:endParaRPr>
          </a:p>
        </p:txBody>
      </p:sp>
      <p:cxnSp>
        <p:nvCxnSpPr>
          <p:cNvPr id="7" name="Rett linje 6"/>
          <p:cNvCxnSpPr/>
          <p:nvPr/>
        </p:nvCxnSpPr>
        <p:spPr>
          <a:xfrm>
            <a:off x="6143716" y="3098437"/>
            <a:ext cx="302078" cy="236764"/>
          </a:xfrm>
          <a:prstGeom prst="line">
            <a:avLst/>
          </a:prstGeom>
          <a:ln w="508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Rett linje 7"/>
          <p:cNvCxnSpPr/>
          <p:nvPr/>
        </p:nvCxnSpPr>
        <p:spPr>
          <a:xfrm>
            <a:off x="8250012" y="2010098"/>
            <a:ext cx="226604" cy="1443650"/>
          </a:xfrm>
          <a:prstGeom prst="line">
            <a:avLst/>
          </a:prstGeom>
          <a:ln w="508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tt linje 9"/>
          <p:cNvCxnSpPr/>
          <p:nvPr/>
        </p:nvCxnSpPr>
        <p:spPr>
          <a:xfrm>
            <a:off x="5169123" y="4602480"/>
            <a:ext cx="382638" cy="243658"/>
          </a:xfrm>
          <a:prstGeom prst="line">
            <a:avLst/>
          </a:prstGeom>
          <a:ln w="508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Rett linje 11"/>
          <p:cNvCxnSpPr/>
          <p:nvPr/>
        </p:nvCxnSpPr>
        <p:spPr>
          <a:xfrm flipH="1">
            <a:off x="5965630" y="4094480"/>
            <a:ext cx="140530" cy="249906"/>
          </a:xfrm>
          <a:prstGeom prst="line">
            <a:avLst/>
          </a:prstGeom>
          <a:ln w="508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ett linje 14"/>
          <p:cNvCxnSpPr/>
          <p:nvPr/>
        </p:nvCxnSpPr>
        <p:spPr>
          <a:xfrm flipH="1">
            <a:off x="7386320" y="4801586"/>
            <a:ext cx="141659" cy="186974"/>
          </a:xfrm>
          <a:prstGeom prst="line">
            <a:avLst/>
          </a:prstGeom>
          <a:ln w="508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Rett linje 21"/>
          <p:cNvCxnSpPr/>
          <p:nvPr/>
        </p:nvCxnSpPr>
        <p:spPr>
          <a:xfrm flipH="1">
            <a:off x="8143920" y="4703717"/>
            <a:ext cx="106092" cy="284843"/>
          </a:xfrm>
          <a:prstGeom prst="line">
            <a:avLst/>
          </a:prstGeom>
          <a:ln w="508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Rett linje 24"/>
          <p:cNvCxnSpPr/>
          <p:nvPr/>
        </p:nvCxnSpPr>
        <p:spPr>
          <a:xfrm>
            <a:off x="4475461" y="4442451"/>
            <a:ext cx="519314" cy="1643620"/>
          </a:xfrm>
          <a:prstGeom prst="line">
            <a:avLst/>
          </a:prstGeom>
          <a:ln w="508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ktangel 27"/>
          <p:cNvSpPr/>
          <p:nvPr/>
        </p:nvSpPr>
        <p:spPr>
          <a:xfrm>
            <a:off x="444888" y="6178893"/>
            <a:ext cx="83368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nb-NO" dirty="0">
                <a:solidFill>
                  <a:prstClr val="black"/>
                </a:solidFill>
              </a:rPr>
              <a:t>Objtype: </a:t>
            </a:r>
            <a:r>
              <a:rPr lang="nb-NO" dirty="0" smtClean="0">
                <a:solidFill>
                  <a:prstClr val="black"/>
                </a:solidFill>
              </a:rPr>
              <a:t>VannFiktivGrense, egenskap VannSperretype må brukes i tillegg.</a:t>
            </a:r>
          </a:p>
          <a:p>
            <a:pPr lvl="0"/>
            <a:r>
              <a:rPr lang="nb-NO" dirty="0" smtClean="0">
                <a:solidFill>
                  <a:prstClr val="black"/>
                </a:solidFill>
              </a:rPr>
              <a:t>Eksemplet viser forekomster av VannFiktivGrense med kodeverdi for VannSperretype</a:t>
            </a:r>
            <a:endParaRPr lang="nb-NO" dirty="0">
              <a:solidFill>
                <a:prstClr val="black"/>
              </a:solidFill>
            </a:endParaRPr>
          </a:p>
        </p:txBody>
      </p:sp>
      <p:cxnSp>
        <p:nvCxnSpPr>
          <p:cNvPr id="34" name="Rett linje 33"/>
          <p:cNvCxnSpPr/>
          <p:nvPr/>
        </p:nvCxnSpPr>
        <p:spPr>
          <a:xfrm>
            <a:off x="5360442" y="3098437"/>
            <a:ext cx="688656" cy="20320"/>
          </a:xfrm>
          <a:prstGeom prst="line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kstSylinder 34"/>
          <p:cNvSpPr txBox="1"/>
          <p:nvPr/>
        </p:nvSpPr>
        <p:spPr>
          <a:xfrm>
            <a:off x="3797116" y="2881903"/>
            <a:ext cx="1632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/>
              <a:t>innsjøElvSperre</a:t>
            </a:r>
            <a:endParaRPr lang="nb-NO" dirty="0"/>
          </a:p>
        </p:txBody>
      </p:sp>
      <p:cxnSp>
        <p:nvCxnSpPr>
          <p:cNvPr id="36" name="Rett linje 35"/>
          <p:cNvCxnSpPr/>
          <p:nvPr/>
        </p:nvCxnSpPr>
        <p:spPr>
          <a:xfrm>
            <a:off x="7457148" y="1788160"/>
            <a:ext cx="739818" cy="557282"/>
          </a:xfrm>
          <a:prstGeom prst="line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kstSylinder 38"/>
          <p:cNvSpPr txBox="1"/>
          <p:nvPr/>
        </p:nvSpPr>
        <p:spPr>
          <a:xfrm>
            <a:off x="5991818" y="1418828"/>
            <a:ext cx="1640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/>
              <a:t>innsjølinjeFiktiv</a:t>
            </a:r>
            <a:endParaRPr lang="nb-NO" dirty="0"/>
          </a:p>
        </p:txBody>
      </p:sp>
      <p:cxnSp>
        <p:nvCxnSpPr>
          <p:cNvPr id="41" name="Rett linje 40"/>
          <p:cNvCxnSpPr>
            <a:stCxn id="44" idx="1"/>
          </p:cNvCxnSpPr>
          <p:nvPr/>
        </p:nvCxnSpPr>
        <p:spPr>
          <a:xfrm flipH="1">
            <a:off x="6164038" y="3950735"/>
            <a:ext cx="644770" cy="148902"/>
          </a:xfrm>
          <a:prstGeom prst="line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kstSylinder 43"/>
          <p:cNvSpPr txBox="1"/>
          <p:nvPr/>
        </p:nvSpPr>
        <p:spPr>
          <a:xfrm>
            <a:off x="6808808" y="3766069"/>
            <a:ext cx="1455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/>
              <a:t>elveElvSperre</a:t>
            </a:r>
            <a:endParaRPr lang="nb-NO" dirty="0"/>
          </a:p>
        </p:txBody>
      </p:sp>
      <p:cxnSp>
        <p:nvCxnSpPr>
          <p:cNvPr id="46" name="Rett linje 45"/>
          <p:cNvCxnSpPr/>
          <p:nvPr/>
        </p:nvCxnSpPr>
        <p:spPr>
          <a:xfrm>
            <a:off x="5134846" y="3950735"/>
            <a:ext cx="209179" cy="674411"/>
          </a:xfrm>
          <a:prstGeom prst="line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kstSylinder 48"/>
          <p:cNvSpPr txBox="1"/>
          <p:nvPr/>
        </p:nvSpPr>
        <p:spPr>
          <a:xfrm>
            <a:off x="3759725" y="3657131"/>
            <a:ext cx="14025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/>
              <a:t>havElvSperre</a:t>
            </a:r>
            <a:endParaRPr lang="nb-NO" dirty="0"/>
          </a:p>
        </p:txBody>
      </p:sp>
      <p:sp>
        <p:nvSpPr>
          <p:cNvPr id="50" name="TekstSylinder 49"/>
          <p:cNvSpPr txBox="1"/>
          <p:nvPr/>
        </p:nvSpPr>
        <p:spPr>
          <a:xfrm>
            <a:off x="6172581" y="5641217"/>
            <a:ext cx="1410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/>
              <a:t>havlinjeFiktiv</a:t>
            </a:r>
            <a:endParaRPr lang="nb-NO" dirty="0"/>
          </a:p>
        </p:txBody>
      </p:sp>
      <p:cxnSp>
        <p:nvCxnSpPr>
          <p:cNvPr id="51" name="Rett linje 50"/>
          <p:cNvCxnSpPr/>
          <p:nvPr/>
        </p:nvCxnSpPr>
        <p:spPr>
          <a:xfrm flipH="1" flipV="1">
            <a:off x="4800108" y="5264263"/>
            <a:ext cx="1343608" cy="486475"/>
          </a:xfrm>
          <a:prstGeom prst="line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Rett linje 54"/>
          <p:cNvCxnSpPr/>
          <p:nvPr/>
        </p:nvCxnSpPr>
        <p:spPr>
          <a:xfrm flipH="1" flipV="1">
            <a:off x="7386320" y="5074652"/>
            <a:ext cx="860830" cy="331110"/>
          </a:xfrm>
          <a:prstGeom prst="line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Rett linje 61"/>
          <p:cNvCxnSpPr/>
          <p:nvPr/>
        </p:nvCxnSpPr>
        <p:spPr>
          <a:xfrm flipH="1" flipV="1">
            <a:off x="8247150" y="4846138"/>
            <a:ext cx="116164" cy="394069"/>
          </a:xfrm>
          <a:prstGeom prst="line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kstSylinder 29"/>
          <p:cNvSpPr txBox="1"/>
          <p:nvPr/>
        </p:nvSpPr>
        <p:spPr>
          <a:xfrm>
            <a:off x="8247150" y="5221096"/>
            <a:ext cx="1463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/>
              <a:t>elvelinjeFiktiv</a:t>
            </a:r>
            <a:endParaRPr lang="nb-NO" dirty="0"/>
          </a:p>
        </p:txBody>
      </p:sp>
      <p:sp>
        <p:nvSpPr>
          <p:cNvPr id="32" name="TekstSylinder 31"/>
          <p:cNvSpPr txBox="1"/>
          <p:nvPr/>
        </p:nvSpPr>
        <p:spPr>
          <a:xfrm>
            <a:off x="360829" y="1433146"/>
            <a:ext cx="291355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/>
              <a:t>v</a:t>
            </a:r>
            <a:r>
              <a:rPr lang="nb-NO" dirty="0" smtClean="0"/>
              <a:t>annSperretype, alternativ 1:</a:t>
            </a:r>
          </a:p>
          <a:p>
            <a:r>
              <a:rPr lang="nb-NO" dirty="0" smtClean="0"/>
              <a:t>Spesifikke fiktive delelinjer</a:t>
            </a:r>
            <a:br>
              <a:rPr lang="nb-NO" dirty="0" smtClean="0"/>
            </a:br>
            <a:r>
              <a:rPr lang="nb-NO" dirty="0" smtClean="0"/>
              <a:t>for innsjødele, elvedele og</a:t>
            </a:r>
            <a:br>
              <a:rPr lang="nb-NO" dirty="0" smtClean="0"/>
            </a:br>
            <a:r>
              <a:rPr lang="nb-NO" dirty="0" smtClean="0"/>
              <a:t>havdele</a:t>
            </a:r>
            <a:endParaRPr lang="nb-NO" dirty="0"/>
          </a:p>
        </p:txBody>
      </p:sp>
      <p:sp>
        <p:nvSpPr>
          <p:cNvPr id="16" name="TekstSylinder 15"/>
          <p:cNvSpPr txBox="1"/>
          <p:nvPr/>
        </p:nvSpPr>
        <p:spPr>
          <a:xfrm>
            <a:off x="8799390" y="3896267"/>
            <a:ext cx="26250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b="1" dirty="0" smtClean="0"/>
              <a:t>Kodeverdier for egenskap</a:t>
            </a:r>
            <a:br>
              <a:rPr lang="nb-NO" b="1" dirty="0" smtClean="0"/>
            </a:br>
            <a:r>
              <a:rPr lang="nb-NO" b="1" dirty="0" smtClean="0"/>
              <a:t>vannSperretype</a:t>
            </a:r>
            <a:endParaRPr lang="nb-NO" b="1" dirty="0"/>
          </a:p>
        </p:txBody>
      </p:sp>
      <p:sp>
        <p:nvSpPr>
          <p:cNvPr id="17" name="TekstSylinder 16"/>
          <p:cNvSpPr txBox="1"/>
          <p:nvPr/>
        </p:nvSpPr>
        <p:spPr>
          <a:xfrm>
            <a:off x="8770232" y="3595333"/>
            <a:ext cx="1857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b="1" dirty="0" smtClean="0">
                <a:solidFill>
                  <a:srgbClr val="FF0000"/>
                </a:solidFill>
              </a:rPr>
              <a:t>VannFiktivGrense</a:t>
            </a:r>
            <a:endParaRPr lang="nb-NO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29046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151354"/>
            <a:ext cx="10515600" cy="1188970"/>
          </a:xfrm>
        </p:spPr>
        <p:txBody>
          <a:bodyPr/>
          <a:lstStyle/>
          <a:p>
            <a:r>
              <a:rPr lang="nb-NO" dirty="0" smtClean="0"/>
              <a:t>VannFiktivGrense</a:t>
            </a:r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9008" y="1172660"/>
            <a:ext cx="7112843" cy="4913411"/>
          </a:xfrm>
          <a:prstGeom prst="rect">
            <a:avLst/>
          </a:prstGeom>
        </p:spPr>
      </p:pic>
      <p:sp>
        <p:nvSpPr>
          <p:cNvPr id="4" name="TekstSylinder 3"/>
          <p:cNvSpPr txBox="1"/>
          <p:nvPr/>
        </p:nvSpPr>
        <p:spPr>
          <a:xfrm>
            <a:off x="7081084" y="2362591"/>
            <a:ext cx="752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>
                <a:solidFill>
                  <a:schemeClr val="accent5"/>
                </a:solidFill>
              </a:rPr>
              <a:t>Innsjø</a:t>
            </a:r>
            <a:endParaRPr lang="nb-NO" dirty="0">
              <a:solidFill>
                <a:schemeClr val="accent5"/>
              </a:solidFill>
            </a:endParaRPr>
          </a:p>
        </p:txBody>
      </p:sp>
      <p:sp>
        <p:nvSpPr>
          <p:cNvPr id="5" name="TekstSylinder 4"/>
          <p:cNvSpPr txBox="1"/>
          <p:nvPr/>
        </p:nvSpPr>
        <p:spPr>
          <a:xfrm>
            <a:off x="3837215" y="5568043"/>
            <a:ext cx="962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>
                <a:solidFill>
                  <a:schemeClr val="accent5"/>
                </a:solidFill>
              </a:rPr>
              <a:t>Havflate</a:t>
            </a:r>
            <a:endParaRPr lang="nb-NO" dirty="0">
              <a:solidFill>
                <a:schemeClr val="accent5"/>
              </a:solidFill>
            </a:endParaRPr>
          </a:p>
        </p:txBody>
      </p:sp>
      <p:cxnSp>
        <p:nvCxnSpPr>
          <p:cNvPr id="7" name="Rett linje 6"/>
          <p:cNvCxnSpPr/>
          <p:nvPr/>
        </p:nvCxnSpPr>
        <p:spPr>
          <a:xfrm>
            <a:off x="6143716" y="3098437"/>
            <a:ext cx="302078" cy="236764"/>
          </a:xfrm>
          <a:prstGeom prst="line">
            <a:avLst/>
          </a:prstGeom>
          <a:ln w="508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Rett linje 7"/>
          <p:cNvCxnSpPr/>
          <p:nvPr/>
        </p:nvCxnSpPr>
        <p:spPr>
          <a:xfrm>
            <a:off x="8250012" y="2010098"/>
            <a:ext cx="226604" cy="1443650"/>
          </a:xfrm>
          <a:prstGeom prst="line">
            <a:avLst/>
          </a:prstGeom>
          <a:ln w="508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tt linje 9"/>
          <p:cNvCxnSpPr/>
          <p:nvPr/>
        </p:nvCxnSpPr>
        <p:spPr>
          <a:xfrm>
            <a:off x="5169123" y="4602480"/>
            <a:ext cx="382638" cy="243658"/>
          </a:xfrm>
          <a:prstGeom prst="line">
            <a:avLst/>
          </a:prstGeom>
          <a:ln w="508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Rett linje 11"/>
          <p:cNvCxnSpPr/>
          <p:nvPr/>
        </p:nvCxnSpPr>
        <p:spPr>
          <a:xfrm flipH="1">
            <a:off x="5965630" y="4094480"/>
            <a:ext cx="140530" cy="249906"/>
          </a:xfrm>
          <a:prstGeom prst="line">
            <a:avLst/>
          </a:prstGeom>
          <a:ln w="508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ett linje 14"/>
          <p:cNvCxnSpPr/>
          <p:nvPr/>
        </p:nvCxnSpPr>
        <p:spPr>
          <a:xfrm flipH="1">
            <a:off x="7386320" y="4801586"/>
            <a:ext cx="141659" cy="186974"/>
          </a:xfrm>
          <a:prstGeom prst="line">
            <a:avLst/>
          </a:prstGeom>
          <a:ln w="508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Rett linje 21"/>
          <p:cNvCxnSpPr/>
          <p:nvPr/>
        </p:nvCxnSpPr>
        <p:spPr>
          <a:xfrm flipH="1">
            <a:off x="8143920" y="4703717"/>
            <a:ext cx="106092" cy="284843"/>
          </a:xfrm>
          <a:prstGeom prst="line">
            <a:avLst/>
          </a:prstGeom>
          <a:ln w="508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Rett linje 24"/>
          <p:cNvCxnSpPr/>
          <p:nvPr/>
        </p:nvCxnSpPr>
        <p:spPr>
          <a:xfrm>
            <a:off x="4475461" y="4442451"/>
            <a:ext cx="519314" cy="1643620"/>
          </a:xfrm>
          <a:prstGeom prst="line">
            <a:avLst/>
          </a:prstGeom>
          <a:ln w="508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ktangel 27"/>
          <p:cNvSpPr/>
          <p:nvPr/>
        </p:nvSpPr>
        <p:spPr>
          <a:xfrm>
            <a:off x="444888" y="6178893"/>
            <a:ext cx="83368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nb-NO" dirty="0">
                <a:solidFill>
                  <a:prstClr val="black"/>
                </a:solidFill>
              </a:rPr>
              <a:t>Objtype: </a:t>
            </a:r>
            <a:r>
              <a:rPr lang="nb-NO" dirty="0" smtClean="0">
                <a:solidFill>
                  <a:prstClr val="black"/>
                </a:solidFill>
              </a:rPr>
              <a:t>VannFiktivGrense, egenskap VannSperretype må brukes i tillegg.</a:t>
            </a:r>
          </a:p>
          <a:p>
            <a:pPr lvl="0"/>
            <a:r>
              <a:rPr lang="nb-NO" dirty="0" smtClean="0">
                <a:solidFill>
                  <a:prstClr val="black"/>
                </a:solidFill>
              </a:rPr>
              <a:t>Eksemplet viser forekomster av VannFiktivGrense med kodeverdi for VannSperretype</a:t>
            </a:r>
            <a:endParaRPr lang="nb-NO" dirty="0">
              <a:solidFill>
                <a:prstClr val="black"/>
              </a:solidFill>
            </a:endParaRPr>
          </a:p>
        </p:txBody>
      </p:sp>
      <p:cxnSp>
        <p:nvCxnSpPr>
          <p:cNvPr id="34" name="Rett linje 33"/>
          <p:cNvCxnSpPr/>
          <p:nvPr/>
        </p:nvCxnSpPr>
        <p:spPr>
          <a:xfrm>
            <a:off x="5360442" y="3098437"/>
            <a:ext cx="688656" cy="20320"/>
          </a:xfrm>
          <a:prstGeom prst="line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kstSylinder 34"/>
          <p:cNvSpPr txBox="1"/>
          <p:nvPr/>
        </p:nvSpPr>
        <p:spPr>
          <a:xfrm>
            <a:off x="3797116" y="2881903"/>
            <a:ext cx="1632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/>
              <a:t>innsjøElvSperre</a:t>
            </a:r>
            <a:endParaRPr lang="nb-NO" dirty="0"/>
          </a:p>
        </p:txBody>
      </p:sp>
      <p:cxnSp>
        <p:nvCxnSpPr>
          <p:cNvPr id="36" name="Rett linje 35"/>
          <p:cNvCxnSpPr/>
          <p:nvPr/>
        </p:nvCxnSpPr>
        <p:spPr>
          <a:xfrm>
            <a:off x="7457148" y="1788160"/>
            <a:ext cx="739818" cy="557282"/>
          </a:xfrm>
          <a:prstGeom prst="line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kstSylinder 38"/>
          <p:cNvSpPr txBox="1"/>
          <p:nvPr/>
        </p:nvSpPr>
        <p:spPr>
          <a:xfrm>
            <a:off x="5991818" y="1418828"/>
            <a:ext cx="1541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/>
              <a:t>vanndeleFiktiv</a:t>
            </a:r>
            <a:endParaRPr lang="nb-NO" dirty="0"/>
          </a:p>
        </p:txBody>
      </p:sp>
      <p:cxnSp>
        <p:nvCxnSpPr>
          <p:cNvPr id="41" name="Rett linje 40"/>
          <p:cNvCxnSpPr>
            <a:stCxn id="44" idx="1"/>
          </p:cNvCxnSpPr>
          <p:nvPr/>
        </p:nvCxnSpPr>
        <p:spPr>
          <a:xfrm flipH="1">
            <a:off x="6164038" y="3950735"/>
            <a:ext cx="644770" cy="148902"/>
          </a:xfrm>
          <a:prstGeom prst="line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kstSylinder 43"/>
          <p:cNvSpPr txBox="1"/>
          <p:nvPr/>
        </p:nvSpPr>
        <p:spPr>
          <a:xfrm>
            <a:off x="6808808" y="3766069"/>
            <a:ext cx="1438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/>
              <a:t>elveElvsperre</a:t>
            </a:r>
            <a:endParaRPr lang="nb-NO" dirty="0"/>
          </a:p>
        </p:txBody>
      </p:sp>
      <p:cxnSp>
        <p:nvCxnSpPr>
          <p:cNvPr id="46" name="Rett linje 45"/>
          <p:cNvCxnSpPr/>
          <p:nvPr/>
        </p:nvCxnSpPr>
        <p:spPr>
          <a:xfrm>
            <a:off x="5134846" y="3950735"/>
            <a:ext cx="209179" cy="674411"/>
          </a:xfrm>
          <a:prstGeom prst="line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kstSylinder 48"/>
          <p:cNvSpPr txBox="1"/>
          <p:nvPr/>
        </p:nvSpPr>
        <p:spPr>
          <a:xfrm>
            <a:off x="3759725" y="3657131"/>
            <a:ext cx="14025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/>
              <a:t>havElvSperre</a:t>
            </a:r>
            <a:endParaRPr lang="nb-NO" dirty="0"/>
          </a:p>
        </p:txBody>
      </p:sp>
      <p:sp>
        <p:nvSpPr>
          <p:cNvPr id="50" name="TekstSylinder 49"/>
          <p:cNvSpPr txBox="1"/>
          <p:nvPr/>
        </p:nvSpPr>
        <p:spPr>
          <a:xfrm>
            <a:off x="6486423" y="5470079"/>
            <a:ext cx="1541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/>
              <a:t>vanndeleFiktiv</a:t>
            </a:r>
            <a:endParaRPr lang="nb-NO" dirty="0"/>
          </a:p>
        </p:txBody>
      </p:sp>
      <p:cxnSp>
        <p:nvCxnSpPr>
          <p:cNvPr id="51" name="Rett linje 50"/>
          <p:cNvCxnSpPr/>
          <p:nvPr/>
        </p:nvCxnSpPr>
        <p:spPr>
          <a:xfrm flipH="1" flipV="1">
            <a:off x="4800108" y="5264262"/>
            <a:ext cx="1666006" cy="376955"/>
          </a:xfrm>
          <a:prstGeom prst="line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Rett linje 54"/>
          <p:cNvCxnSpPr/>
          <p:nvPr/>
        </p:nvCxnSpPr>
        <p:spPr>
          <a:xfrm flipV="1">
            <a:off x="7081084" y="5074651"/>
            <a:ext cx="305236" cy="378089"/>
          </a:xfrm>
          <a:prstGeom prst="line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Rett linje 61"/>
          <p:cNvCxnSpPr/>
          <p:nvPr/>
        </p:nvCxnSpPr>
        <p:spPr>
          <a:xfrm flipV="1">
            <a:off x="7499676" y="4988561"/>
            <a:ext cx="641166" cy="481518"/>
          </a:xfrm>
          <a:prstGeom prst="line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kstSylinder 5"/>
          <p:cNvSpPr txBox="1"/>
          <p:nvPr/>
        </p:nvSpPr>
        <p:spPr>
          <a:xfrm>
            <a:off x="360829" y="1433146"/>
            <a:ext cx="291355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/>
              <a:t>v</a:t>
            </a:r>
            <a:r>
              <a:rPr lang="nb-NO" dirty="0" smtClean="0"/>
              <a:t>annSperretype, alternativ 2:</a:t>
            </a:r>
          </a:p>
          <a:p>
            <a:r>
              <a:rPr lang="nb-NO" dirty="0" smtClean="0"/>
              <a:t>Fiktive delelinjer</a:t>
            </a:r>
            <a:br>
              <a:rPr lang="nb-NO" dirty="0" smtClean="0"/>
            </a:br>
            <a:r>
              <a:rPr lang="nb-NO" dirty="0" smtClean="0"/>
              <a:t>samlet i en kodeverdi</a:t>
            </a:r>
            <a:br>
              <a:rPr lang="nb-NO" dirty="0" smtClean="0"/>
            </a:br>
            <a:r>
              <a:rPr lang="nb-NO" dirty="0" smtClean="0"/>
              <a:t>med navn vanndeleFiktiv</a:t>
            </a:r>
            <a:endParaRPr lang="nb-NO" dirty="0"/>
          </a:p>
        </p:txBody>
      </p:sp>
      <p:sp>
        <p:nvSpPr>
          <p:cNvPr id="27" name="TekstSylinder 26"/>
          <p:cNvSpPr txBox="1"/>
          <p:nvPr/>
        </p:nvSpPr>
        <p:spPr>
          <a:xfrm>
            <a:off x="8799390" y="3896267"/>
            <a:ext cx="26250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b="1" dirty="0" smtClean="0"/>
              <a:t>Kodeverdier for egenskap</a:t>
            </a:r>
            <a:br>
              <a:rPr lang="nb-NO" b="1" dirty="0" smtClean="0"/>
            </a:br>
            <a:r>
              <a:rPr lang="nb-NO" b="1" dirty="0" smtClean="0"/>
              <a:t>vannSperretype</a:t>
            </a:r>
            <a:endParaRPr lang="nb-NO" b="1" dirty="0"/>
          </a:p>
        </p:txBody>
      </p:sp>
      <p:sp>
        <p:nvSpPr>
          <p:cNvPr id="29" name="TekstSylinder 28"/>
          <p:cNvSpPr txBox="1"/>
          <p:nvPr/>
        </p:nvSpPr>
        <p:spPr>
          <a:xfrm>
            <a:off x="8770232" y="3595333"/>
            <a:ext cx="1857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b="1" dirty="0" smtClean="0">
                <a:solidFill>
                  <a:srgbClr val="FF0000"/>
                </a:solidFill>
              </a:rPr>
              <a:t>VannFiktivGrense</a:t>
            </a:r>
            <a:endParaRPr lang="nb-NO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68774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KonnekteringVann</a:t>
            </a:r>
            <a:endParaRPr lang="nb-NO" dirty="0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2445" y="1473200"/>
            <a:ext cx="4608195" cy="4122639"/>
          </a:xfrm>
          <a:prstGeom prst="rect">
            <a:avLst/>
          </a:prstGeom>
        </p:spPr>
      </p:pic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8640" y="1427701"/>
            <a:ext cx="4663651" cy="4168138"/>
          </a:xfrm>
          <a:prstGeom prst="rect">
            <a:avLst/>
          </a:prstGeom>
        </p:spPr>
      </p:pic>
      <p:cxnSp>
        <p:nvCxnSpPr>
          <p:cNvPr id="7" name="Rett linje 6"/>
          <p:cNvCxnSpPr/>
          <p:nvPr/>
        </p:nvCxnSpPr>
        <p:spPr>
          <a:xfrm>
            <a:off x="8168640" y="2987040"/>
            <a:ext cx="2865120" cy="1645920"/>
          </a:xfrm>
          <a:prstGeom prst="line">
            <a:avLst/>
          </a:prstGeom>
          <a:ln w="412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ktangel 9"/>
          <p:cNvSpPr/>
          <p:nvPr/>
        </p:nvSpPr>
        <p:spPr>
          <a:xfrm>
            <a:off x="546488" y="5968861"/>
            <a:ext cx="833682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nb-NO" dirty="0">
                <a:solidFill>
                  <a:prstClr val="black"/>
                </a:solidFill>
              </a:rPr>
              <a:t>Objtype: </a:t>
            </a:r>
            <a:r>
              <a:rPr lang="nb-NO" dirty="0" smtClean="0">
                <a:solidFill>
                  <a:prstClr val="black"/>
                </a:solidFill>
              </a:rPr>
              <a:t>KonnekteringVann</a:t>
            </a:r>
          </a:p>
          <a:p>
            <a:r>
              <a:rPr lang="nb-NO" dirty="0">
                <a:solidFill>
                  <a:prstClr val="black"/>
                </a:solidFill>
              </a:rPr>
              <a:t>Kilde: </a:t>
            </a:r>
            <a:r>
              <a:rPr lang="nb-NO" dirty="0">
                <a:solidFill>
                  <a:prstClr val="black"/>
                </a:solidFill>
                <a:hlinkClick r:id="rId4"/>
              </a:rPr>
              <a:t>www.norgeibilder.no</a:t>
            </a:r>
            <a:r>
              <a:rPr lang="nb-NO" dirty="0">
                <a:solidFill>
                  <a:prstClr val="black"/>
                </a:solidFill>
              </a:rPr>
              <a:t> og FKB-Vann</a:t>
            </a:r>
          </a:p>
          <a:p>
            <a:pPr lvl="0"/>
            <a:endParaRPr lang="nb-NO" dirty="0" smtClean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46425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3827" y="1366974"/>
            <a:ext cx="3840626" cy="4678580"/>
          </a:xfrm>
          <a:prstGeom prst="rect">
            <a:avLst/>
          </a:prstGeom>
        </p:spPr>
      </p:pic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366973"/>
          </a:xfrm>
        </p:spPr>
        <p:txBody>
          <a:bodyPr/>
          <a:lstStyle/>
          <a:p>
            <a:r>
              <a:rPr lang="nb-NO" dirty="0" smtClean="0"/>
              <a:t>KonnekteringVann</a:t>
            </a:r>
            <a:endParaRPr lang="nb-NO" dirty="0"/>
          </a:p>
        </p:txBody>
      </p:sp>
      <p:cxnSp>
        <p:nvCxnSpPr>
          <p:cNvPr id="7" name="Rett linje 6"/>
          <p:cNvCxnSpPr/>
          <p:nvPr/>
        </p:nvCxnSpPr>
        <p:spPr>
          <a:xfrm>
            <a:off x="8049333" y="1690688"/>
            <a:ext cx="515547" cy="3541712"/>
          </a:xfrm>
          <a:prstGeom prst="line">
            <a:avLst/>
          </a:prstGeom>
          <a:ln w="412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Bild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1450" y="1369657"/>
            <a:ext cx="3843030" cy="4675897"/>
          </a:xfrm>
          <a:prstGeom prst="rect">
            <a:avLst/>
          </a:prstGeom>
        </p:spPr>
      </p:pic>
      <p:sp>
        <p:nvSpPr>
          <p:cNvPr id="17" name="Rektangel 16"/>
          <p:cNvSpPr/>
          <p:nvPr/>
        </p:nvSpPr>
        <p:spPr>
          <a:xfrm>
            <a:off x="544552" y="6046102"/>
            <a:ext cx="83368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nb-NO" dirty="0">
                <a:solidFill>
                  <a:prstClr val="black"/>
                </a:solidFill>
              </a:rPr>
              <a:t>Objtype: </a:t>
            </a:r>
            <a:r>
              <a:rPr lang="nb-NO" dirty="0" smtClean="0">
                <a:solidFill>
                  <a:prstClr val="black"/>
                </a:solidFill>
              </a:rPr>
              <a:t>KonnekteringVann</a:t>
            </a:r>
          </a:p>
          <a:p>
            <a:r>
              <a:rPr lang="nb-NO" dirty="0">
                <a:solidFill>
                  <a:prstClr val="black"/>
                </a:solidFill>
              </a:rPr>
              <a:t>Kilde: </a:t>
            </a:r>
            <a:r>
              <a:rPr lang="nb-NO" dirty="0">
                <a:solidFill>
                  <a:prstClr val="black"/>
                </a:solidFill>
                <a:hlinkClick r:id="rId4"/>
              </a:rPr>
              <a:t>www.norgeibilder.no</a:t>
            </a:r>
            <a:r>
              <a:rPr lang="nb-NO" dirty="0">
                <a:solidFill>
                  <a:prstClr val="black"/>
                </a:solidFill>
              </a:rPr>
              <a:t> og </a:t>
            </a:r>
            <a:r>
              <a:rPr lang="nb-NO" dirty="0" smtClean="0">
                <a:solidFill>
                  <a:prstClr val="black"/>
                </a:solidFill>
              </a:rPr>
              <a:t>FKB-Vann</a:t>
            </a:r>
            <a:endParaRPr lang="nb-NO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502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Fotogrammetrisk registreringsinstruks</a:t>
            </a:r>
            <a:endParaRPr lang="nb-NO" dirty="0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 smtClean="0"/>
              <a:t>Figurer som kommer i tillegg til bilde som illustrerer den enkelte objekttype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9754930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151354"/>
            <a:ext cx="10515600" cy="1188970"/>
          </a:xfrm>
        </p:spPr>
        <p:txBody>
          <a:bodyPr>
            <a:normAutofit fontScale="90000"/>
          </a:bodyPr>
          <a:lstStyle/>
          <a:p>
            <a:r>
              <a:rPr lang="nb-NO" dirty="0" smtClean="0"/>
              <a:t>Registreringsinstruks:</a:t>
            </a:r>
            <a:br>
              <a:rPr lang="nb-NO" dirty="0" smtClean="0"/>
            </a:br>
            <a:r>
              <a:rPr lang="nb-NO" dirty="0" smtClean="0"/>
              <a:t>Kystkontur</a:t>
            </a:r>
            <a:endParaRPr lang="nb-NO" dirty="0"/>
          </a:p>
        </p:txBody>
      </p:sp>
      <p:pic>
        <p:nvPicPr>
          <p:cNvPr id="9" name="Bild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309247"/>
            <a:ext cx="3878679" cy="3098284"/>
          </a:xfrm>
          <a:prstGeom prst="rect">
            <a:avLst/>
          </a:prstGeom>
        </p:spPr>
      </p:pic>
      <p:pic>
        <p:nvPicPr>
          <p:cNvPr id="11" name="Bild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3359" y="2326164"/>
            <a:ext cx="4466032" cy="3081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0055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151354"/>
            <a:ext cx="10515600" cy="1188970"/>
          </a:xfrm>
        </p:spPr>
        <p:txBody>
          <a:bodyPr>
            <a:normAutofit fontScale="90000"/>
          </a:bodyPr>
          <a:lstStyle/>
          <a:p>
            <a:r>
              <a:rPr lang="nb-NO" dirty="0" smtClean="0"/>
              <a:t>Registreringsinstruks:</a:t>
            </a:r>
            <a:br>
              <a:rPr lang="nb-NO" dirty="0" smtClean="0"/>
            </a:br>
            <a:r>
              <a:rPr lang="nb-NO" dirty="0" smtClean="0"/>
              <a:t>Kystkontur</a:t>
            </a:r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5267" y="2394165"/>
            <a:ext cx="3800475" cy="2705100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811" y="2234177"/>
            <a:ext cx="4143375" cy="325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1904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576" y="2239506"/>
            <a:ext cx="6632898" cy="3272564"/>
          </a:xfrm>
          <a:prstGeom prst="rect">
            <a:avLst/>
          </a:prstGeom>
        </p:spPr>
      </p:pic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151354"/>
            <a:ext cx="10515600" cy="1188970"/>
          </a:xfrm>
        </p:spPr>
        <p:txBody>
          <a:bodyPr>
            <a:normAutofit fontScale="90000"/>
          </a:bodyPr>
          <a:lstStyle/>
          <a:p>
            <a:r>
              <a:rPr lang="nb-NO" dirty="0" smtClean="0"/>
              <a:t>Registreringsinstruks:</a:t>
            </a:r>
            <a:br>
              <a:rPr lang="nb-NO" dirty="0" smtClean="0"/>
            </a:br>
            <a:r>
              <a:rPr lang="nb-NO" dirty="0" smtClean="0"/>
              <a:t>Elvekant / </a:t>
            </a:r>
            <a:r>
              <a:rPr lang="nb-NO" dirty="0"/>
              <a:t>E</a:t>
            </a:r>
            <a:r>
              <a:rPr lang="nb-NO" dirty="0" smtClean="0"/>
              <a:t>lvBekk</a:t>
            </a:r>
            <a:endParaRPr lang="nb-NO" dirty="0"/>
          </a:p>
        </p:txBody>
      </p:sp>
      <p:sp>
        <p:nvSpPr>
          <p:cNvPr id="6" name="TekstSylinder 5"/>
          <p:cNvSpPr txBox="1"/>
          <p:nvPr/>
        </p:nvSpPr>
        <p:spPr>
          <a:xfrm>
            <a:off x="4828771" y="2165087"/>
            <a:ext cx="21315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000" dirty="0" smtClean="0"/>
              <a:t>Normal vannføring</a:t>
            </a:r>
            <a:br>
              <a:rPr lang="nb-NO" sz="2000" dirty="0" smtClean="0"/>
            </a:br>
            <a:endParaRPr lang="nb-NO" sz="2000" dirty="0"/>
          </a:p>
        </p:txBody>
      </p:sp>
      <p:cxnSp>
        <p:nvCxnSpPr>
          <p:cNvPr id="7" name="Rett linje 6"/>
          <p:cNvCxnSpPr/>
          <p:nvPr/>
        </p:nvCxnSpPr>
        <p:spPr>
          <a:xfrm flipV="1">
            <a:off x="2309247" y="3812583"/>
            <a:ext cx="2409987" cy="7749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Ellipse 13"/>
          <p:cNvSpPr/>
          <p:nvPr/>
        </p:nvSpPr>
        <p:spPr>
          <a:xfrm>
            <a:off x="4609696" y="3722499"/>
            <a:ext cx="219075" cy="18016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5" name="Ellipse 14"/>
          <p:cNvSpPr/>
          <p:nvPr/>
        </p:nvSpPr>
        <p:spPr>
          <a:xfrm>
            <a:off x="2199709" y="3722499"/>
            <a:ext cx="219075" cy="18016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6" name="Ellipse 15"/>
          <p:cNvSpPr/>
          <p:nvPr/>
        </p:nvSpPr>
        <p:spPr>
          <a:xfrm>
            <a:off x="3404702" y="3726778"/>
            <a:ext cx="219075" cy="18016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7" name="TekstSylinder 16"/>
          <p:cNvSpPr txBox="1"/>
          <p:nvPr/>
        </p:nvSpPr>
        <p:spPr>
          <a:xfrm>
            <a:off x="2909932" y="1795755"/>
            <a:ext cx="974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/>
              <a:t>Elvekant</a:t>
            </a:r>
            <a:endParaRPr lang="nb-NO" dirty="0"/>
          </a:p>
        </p:txBody>
      </p:sp>
      <p:cxnSp>
        <p:nvCxnSpPr>
          <p:cNvPr id="19" name="Rett pilkobling 18"/>
          <p:cNvCxnSpPr/>
          <p:nvPr/>
        </p:nvCxnSpPr>
        <p:spPr>
          <a:xfrm>
            <a:off x="3788794" y="2120845"/>
            <a:ext cx="834480" cy="151504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Rett pilkobling 19"/>
          <p:cNvCxnSpPr/>
          <p:nvPr/>
        </p:nvCxnSpPr>
        <p:spPr>
          <a:xfrm flipH="1">
            <a:off x="2418786" y="2102520"/>
            <a:ext cx="491146" cy="153336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kstSylinder 27"/>
          <p:cNvSpPr txBox="1"/>
          <p:nvPr/>
        </p:nvSpPr>
        <p:spPr>
          <a:xfrm>
            <a:off x="2804228" y="2606974"/>
            <a:ext cx="13181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b-NO" dirty="0" smtClean="0"/>
              <a:t>ElvBekk</a:t>
            </a:r>
            <a:br>
              <a:rPr lang="nb-NO" dirty="0" smtClean="0"/>
            </a:br>
            <a:r>
              <a:rPr lang="nb-NO" dirty="0" smtClean="0"/>
              <a:t>(senterlinje)</a:t>
            </a:r>
            <a:endParaRPr lang="nb-NO" dirty="0"/>
          </a:p>
        </p:txBody>
      </p:sp>
      <p:cxnSp>
        <p:nvCxnSpPr>
          <p:cNvPr id="29" name="Rett pilkobling 28"/>
          <p:cNvCxnSpPr/>
          <p:nvPr/>
        </p:nvCxnSpPr>
        <p:spPr>
          <a:xfrm flipH="1">
            <a:off x="3514239" y="3204111"/>
            <a:ext cx="2" cy="37382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Rett linje 43"/>
          <p:cNvCxnSpPr/>
          <p:nvPr/>
        </p:nvCxnSpPr>
        <p:spPr>
          <a:xfrm flipH="1">
            <a:off x="2309246" y="3902667"/>
            <a:ext cx="1" cy="1482993"/>
          </a:xfrm>
          <a:prstGeom prst="line">
            <a:avLst/>
          </a:prstGeom>
          <a:ln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Rett linje 44"/>
          <p:cNvCxnSpPr/>
          <p:nvPr/>
        </p:nvCxnSpPr>
        <p:spPr>
          <a:xfrm flipH="1">
            <a:off x="4719232" y="3902667"/>
            <a:ext cx="1" cy="1482993"/>
          </a:xfrm>
          <a:prstGeom prst="line">
            <a:avLst/>
          </a:prstGeom>
          <a:ln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Rett pilkobling 45"/>
          <p:cNvCxnSpPr/>
          <p:nvPr/>
        </p:nvCxnSpPr>
        <p:spPr>
          <a:xfrm>
            <a:off x="2309246" y="5385660"/>
            <a:ext cx="2409986" cy="0"/>
          </a:xfrm>
          <a:prstGeom prst="straightConnector1">
            <a:avLst/>
          </a:prstGeom>
          <a:ln w="31750">
            <a:solidFill>
              <a:schemeClr val="tx1"/>
            </a:solidFill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kstSylinder 46"/>
          <p:cNvSpPr txBox="1"/>
          <p:nvPr/>
        </p:nvSpPr>
        <p:spPr>
          <a:xfrm>
            <a:off x="2946985" y="5003080"/>
            <a:ext cx="1316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/>
              <a:t>vannBredde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7824426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109" y="2165087"/>
            <a:ext cx="6632898" cy="3272564"/>
          </a:xfrm>
          <a:prstGeom prst="rect">
            <a:avLst/>
          </a:prstGeom>
        </p:spPr>
      </p:pic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151354"/>
            <a:ext cx="10515600" cy="1188970"/>
          </a:xfrm>
        </p:spPr>
        <p:txBody>
          <a:bodyPr>
            <a:normAutofit fontScale="90000"/>
          </a:bodyPr>
          <a:lstStyle/>
          <a:p>
            <a:r>
              <a:rPr lang="nb-NO" dirty="0" smtClean="0"/>
              <a:t>Registreringsinstruks:</a:t>
            </a:r>
            <a:br>
              <a:rPr lang="nb-NO" dirty="0" smtClean="0"/>
            </a:br>
            <a:r>
              <a:rPr lang="nb-NO" dirty="0" smtClean="0"/>
              <a:t>Elvekant / ElvBekk</a:t>
            </a:r>
            <a:endParaRPr lang="nb-NO" dirty="0"/>
          </a:p>
        </p:txBody>
      </p:sp>
      <p:sp>
        <p:nvSpPr>
          <p:cNvPr id="6" name="TekstSylinder 5"/>
          <p:cNvSpPr txBox="1"/>
          <p:nvPr/>
        </p:nvSpPr>
        <p:spPr>
          <a:xfrm>
            <a:off x="4869254" y="2283808"/>
            <a:ext cx="17696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000" dirty="0" smtClean="0"/>
              <a:t>Lav vannføring</a:t>
            </a:r>
            <a:br>
              <a:rPr lang="nb-NO" sz="2000" dirty="0" smtClean="0"/>
            </a:br>
            <a:endParaRPr lang="nb-NO" sz="2000" dirty="0"/>
          </a:p>
        </p:txBody>
      </p:sp>
      <p:cxnSp>
        <p:nvCxnSpPr>
          <p:cNvPr id="7" name="Rett linje 6"/>
          <p:cNvCxnSpPr/>
          <p:nvPr/>
        </p:nvCxnSpPr>
        <p:spPr>
          <a:xfrm flipV="1">
            <a:off x="2583800" y="4246330"/>
            <a:ext cx="1039977" cy="11049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Ellipse 13"/>
          <p:cNvSpPr/>
          <p:nvPr/>
        </p:nvSpPr>
        <p:spPr>
          <a:xfrm>
            <a:off x="4609696" y="3674874"/>
            <a:ext cx="219075" cy="18016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5" name="Ellipse 14"/>
          <p:cNvSpPr/>
          <p:nvPr/>
        </p:nvSpPr>
        <p:spPr>
          <a:xfrm>
            <a:off x="2199709" y="3722499"/>
            <a:ext cx="219075" cy="18016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6" name="Ellipse 15"/>
          <p:cNvSpPr/>
          <p:nvPr/>
        </p:nvSpPr>
        <p:spPr>
          <a:xfrm>
            <a:off x="3442802" y="4136353"/>
            <a:ext cx="219075" cy="18016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7" name="TekstSylinder 16"/>
          <p:cNvSpPr txBox="1"/>
          <p:nvPr/>
        </p:nvSpPr>
        <p:spPr>
          <a:xfrm>
            <a:off x="2909932" y="1795755"/>
            <a:ext cx="974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/>
              <a:t>Elvekant</a:t>
            </a:r>
            <a:endParaRPr lang="nb-NO" dirty="0"/>
          </a:p>
        </p:txBody>
      </p:sp>
      <p:cxnSp>
        <p:nvCxnSpPr>
          <p:cNvPr id="19" name="Rett pilkobling 18"/>
          <p:cNvCxnSpPr/>
          <p:nvPr/>
        </p:nvCxnSpPr>
        <p:spPr>
          <a:xfrm>
            <a:off x="3788794" y="2120845"/>
            <a:ext cx="834480" cy="151504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Rett pilkobling 19"/>
          <p:cNvCxnSpPr/>
          <p:nvPr/>
        </p:nvCxnSpPr>
        <p:spPr>
          <a:xfrm flipH="1">
            <a:off x="2418786" y="2102520"/>
            <a:ext cx="491146" cy="153336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kstSylinder 27"/>
          <p:cNvSpPr txBox="1"/>
          <p:nvPr/>
        </p:nvSpPr>
        <p:spPr>
          <a:xfrm>
            <a:off x="2804228" y="2606974"/>
            <a:ext cx="13181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b-NO" dirty="0" smtClean="0"/>
              <a:t>ElvBekk</a:t>
            </a:r>
            <a:br>
              <a:rPr lang="nb-NO" dirty="0" smtClean="0"/>
            </a:br>
            <a:r>
              <a:rPr lang="nb-NO" dirty="0" smtClean="0"/>
              <a:t>(senterlinje)</a:t>
            </a:r>
            <a:endParaRPr lang="nb-NO" dirty="0"/>
          </a:p>
        </p:txBody>
      </p:sp>
      <p:cxnSp>
        <p:nvCxnSpPr>
          <p:cNvPr id="29" name="Rett pilkobling 28"/>
          <p:cNvCxnSpPr/>
          <p:nvPr/>
        </p:nvCxnSpPr>
        <p:spPr>
          <a:xfrm>
            <a:off x="3514241" y="3204111"/>
            <a:ext cx="28573" cy="8731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ett linje 8"/>
          <p:cNvCxnSpPr>
            <a:stCxn id="15" idx="4"/>
          </p:cNvCxnSpPr>
          <p:nvPr/>
        </p:nvCxnSpPr>
        <p:spPr>
          <a:xfrm flipH="1">
            <a:off x="2309246" y="3902667"/>
            <a:ext cx="1" cy="1482993"/>
          </a:xfrm>
          <a:prstGeom prst="line">
            <a:avLst/>
          </a:prstGeom>
          <a:ln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Rett linje 29"/>
          <p:cNvCxnSpPr/>
          <p:nvPr/>
        </p:nvCxnSpPr>
        <p:spPr>
          <a:xfrm flipH="1">
            <a:off x="4719232" y="3902667"/>
            <a:ext cx="1" cy="1482993"/>
          </a:xfrm>
          <a:prstGeom prst="line">
            <a:avLst/>
          </a:prstGeom>
          <a:ln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Rett pilkobling 26"/>
          <p:cNvCxnSpPr/>
          <p:nvPr/>
        </p:nvCxnSpPr>
        <p:spPr>
          <a:xfrm>
            <a:off x="2309246" y="5385660"/>
            <a:ext cx="2409986" cy="0"/>
          </a:xfrm>
          <a:prstGeom prst="straightConnector1">
            <a:avLst/>
          </a:prstGeom>
          <a:ln w="31750">
            <a:solidFill>
              <a:schemeClr val="tx1"/>
            </a:solidFill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kstSylinder 30"/>
          <p:cNvSpPr txBox="1"/>
          <p:nvPr/>
        </p:nvSpPr>
        <p:spPr>
          <a:xfrm>
            <a:off x="2946985" y="5003080"/>
            <a:ext cx="1316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/>
              <a:t>vannBredde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2690786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KystkonturTekniskeAnlegg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8970" y="1445759"/>
            <a:ext cx="6457156" cy="4350204"/>
          </a:xfrm>
          <a:prstGeom prst="rect">
            <a:avLst/>
          </a:prstGeom>
        </p:spPr>
      </p:pic>
      <p:sp>
        <p:nvSpPr>
          <p:cNvPr id="5" name="TekstSylinder 4"/>
          <p:cNvSpPr txBox="1"/>
          <p:nvPr/>
        </p:nvSpPr>
        <p:spPr>
          <a:xfrm>
            <a:off x="697523" y="6146158"/>
            <a:ext cx="77624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/>
              <a:t>Objtype: KystkonturTekniskeAnlegg - kystreferanse MHV, kystkonstruksjonstype 6</a:t>
            </a:r>
          </a:p>
          <a:p>
            <a:r>
              <a:rPr lang="nb-NO" dirty="0" smtClean="0"/>
              <a:t>Kilde: </a:t>
            </a:r>
            <a:r>
              <a:rPr lang="nb-NO" dirty="0" smtClean="0">
                <a:hlinkClick r:id="rId3"/>
              </a:rPr>
              <a:t>www.norgeibilder.no</a:t>
            </a:r>
            <a:r>
              <a:rPr lang="nb-NO" dirty="0" smtClean="0"/>
              <a:t> og FKB-Vann</a:t>
            </a:r>
            <a:endParaRPr lang="nb-NO" dirty="0"/>
          </a:p>
        </p:txBody>
      </p:sp>
      <p:sp>
        <p:nvSpPr>
          <p:cNvPr id="9" name="TekstSylinder 8"/>
          <p:cNvSpPr txBox="1"/>
          <p:nvPr/>
        </p:nvSpPr>
        <p:spPr>
          <a:xfrm>
            <a:off x="7147548" y="5232955"/>
            <a:ext cx="28846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2000" dirty="0" smtClean="0">
                <a:solidFill>
                  <a:srgbClr val="FF0000"/>
                </a:solidFill>
              </a:rPr>
              <a:t>KystkonturTekniskeAnlegg</a:t>
            </a:r>
            <a:endParaRPr lang="nb-NO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38732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151354"/>
            <a:ext cx="10515600" cy="1188970"/>
          </a:xfrm>
        </p:spPr>
        <p:txBody>
          <a:bodyPr>
            <a:normAutofit fontScale="90000"/>
          </a:bodyPr>
          <a:lstStyle/>
          <a:p>
            <a:r>
              <a:rPr lang="nb-NO" dirty="0" smtClean="0"/>
              <a:t>Registreringsinstruks:</a:t>
            </a:r>
            <a:br>
              <a:rPr lang="nb-NO" dirty="0" smtClean="0"/>
            </a:br>
            <a:r>
              <a:rPr lang="nb-NO" dirty="0" smtClean="0"/>
              <a:t>Elvekant</a:t>
            </a:r>
            <a:endParaRPr lang="nb-NO" dirty="0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8362" y="1509712"/>
            <a:ext cx="7400925" cy="5114925"/>
          </a:xfrm>
          <a:prstGeom prst="rect">
            <a:avLst/>
          </a:prstGeom>
        </p:spPr>
      </p:pic>
      <p:sp>
        <p:nvSpPr>
          <p:cNvPr id="5" name="TekstSylinder 4"/>
          <p:cNvSpPr txBox="1"/>
          <p:nvPr/>
        </p:nvSpPr>
        <p:spPr>
          <a:xfrm>
            <a:off x="5172076" y="1743075"/>
            <a:ext cx="4219574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dirty="0" smtClean="0"/>
              <a:t>Elvekant skal registreres der hvor høy vannstand normalt går, ikke i vannspeilet.</a:t>
            </a:r>
            <a:br>
              <a:rPr lang="nb-NO" dirty="0" smtClean="0"/>
            </a:br>
            <a:r>
              <a:rPr lang="nb-NO" dirty="0" smtClean="0"/>
              <a:t>KVALITET brukes til å angi usikkerhet i  registreringen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2403002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Bilde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4986" y="1889541"/>
            <a:ext cx="5119687" cy="4431466"/>
          </a:xfrm>
          <a:prstGeom prst="rect">
            <a:avLst/>
          </a:prstGeom>
        </p:spPr>
      </p:pic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151354"/>
            <a:ext cx="10515600" cy="1188970"/>
          </a:xfrm>
        </p:spPr>
        <p:txBody>
          <a:bodyPr>
            <a:normAutofit fontScale="90000"/>
          </a:bodyPr>
          <a:lstStyle/>
          <a:p>
            <a:r>
              <a:rPr lang="nb-NO" dirty="0" smtClean="0"/>
              <a:t>Registreringsinstruks:</a:t>
            </a:r>
            <a:br>
              <a:rPr lang="nb-NO" dirty="0" smtClean="0"/>
            </a:br>
            <a:r>
              <a:rPr lang="nb-NO" dirty="0" smtClean="0"/>
              <a:t>Elv – flate med medium U, dvs. lagt i rør</a:t>
            </a:r>
            <a:endParaRPr lang="nb-NO" dirty="0"/>
          </a:p>
        </p:txBody>
      </p:sp>
      <p:cxnSp>
        <p:nvCxnSpPr>
          <p:cNvPr id="8" name="Rett linje 7"/>
          <p:cNvCxnSpPr/>
          <p:nvPr/>
        </p:nvCxnSpPr>
        <p:spPr>
          <a:xfrm flipV="1">
            <a:off x="2950369" y="3771900"/>
            <a:ext cx="1431131" cy="6829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Rett linje 23"/>
          <p:cNvCxnSpPr/>
          <p:nvPr/>
        </p:nvCxnSpPr>
        <p:spPr>
          <a:xfrm flipV="1">
            <a:off x="2947186" y="4105275"/>
            <a:ext cx="1615289" cy="20567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Ellipse 17"/>
          <p:cNvSpPr/>
          <p:nvPr/>
        </p:nvSpPr>
        <p:spPr>
          <a:xfrm>
            <a:off x="1409700" y="3943349"/>
            <a:ext cx="152400" cy="1646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2" name="Ellipse 31"/>
          <p:cNvSpPr/>
          <p:nvPr/>
        </p:nvSpPr>
        <p:spPr>
          <a:xfrm>
            <a:off x="5657850" y="3775313"/>
            <a:ext cx="152400" cy="1646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37" name="Rett linje 36"/>
          <p:cNvCxnSpPr/>
          <p:nvPr/>
        </p:nvCxnSpPr>
        <p:spPr>
          <a:xfrm>
            <a:off x="4391025" y="3752850"/>
            <a:ext cx="180975" cy="352424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Rett linje 37"/>
          <p:cNvCxnSpPr/>
          <p:nvPr/>
        </p:nvCxnSpPr>
        <p:spPr>
          <a:xfrm flipH="1">
            <a:off x="2914650" y="3838575"/>
            <a:ext cx="9525" cy="428624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Ellipse 39"/>
          <p:cNvSpPr/>
          <p:nvPr/>
        </p:nvSpPr>
        <p:spPr>
          <a:xfrm>
            <a:off x="3794523" y="3861036"/>
            <a:ext cx="152400" cy="16462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1" name="TekstSylinder 40"/>
          <p:cNvSpPr txBox="1"/>
          <p:nvPr/>
        </p:nvSpPr>
        <p:spPr>
          <a:xfrm>
            <a:off x="3216413" y="1800994"/>
            <a:ext cx="974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/>
              <a:t>Elvekant</a:t>
            </a:r>
            <a:endParaRPr lang="nb-NO" dirty="0"/>
          </a:p>
        </p:txBody>
      </p:sp>
      <p:cxnSp>
        <p:nvCxnSpPr>
          <p:cNvPr id="46" name="Rett linje 45"/>
          <p:cNvCxnSpPr/>
          <p:nvPr/>
        </p:nvCxnSpPr>
        <p:spPr>
          <a:xfrm flipH="1">
            <a:off x="1403749" y="2078173"/>
            <a:ext cx="1760560" cy="1632156"/>
          </a:xfrm>
          <a:prstGeom prst="line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Rett linje 47"/>
          <p:cNvCxnSpPr/>
          <p:nvPr/>
        </p:nvCxnSpPr>
        <p:spPr>
          <a:xfrm flipH="1">
            <a:off x="1784041" y="2085975"/>
            <a:ext cx="1523863" cy="2290960"/>
          </a:xfrm>
          <a:prstGeom prst="line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kstSylinder 52"/>
          <p:cNvSpPr txBox="1"/>
          <p:nvPr/>
        </p:nvSpPr>
        <p:spPr>
          <a:xfrm>
            <a:off x="2521742" y="4771617"/>
            <a:ext cx="12394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/>
              <a:t>Elvekant</a:t>
            </a:r>
          </a:p>
          <a:p>
            <a:r>
              <a:rPr lang="nb-NO" dirty="0" smtClean="0"/>
              <a:t>MEDIUM U</a:t>
            </a:r>
            <a:endParaRPr lang="nb-NO" dirty="0"/>
          </a:p>
        </p:txBody>
      </p:sp>
      <p:cxnSp>
        <p:nvCxnSpPr>
          <p:cNvPr id="54" name="Rett linje 53"/>
          <p:cNvCxnSpPr/>
          <p:nvPr/>
        </p:nvCxnSpPr>
        <p:spPr>
          <a:xfrm flipV="1">
            <a:off x="3104319" y="3821142"/>
            <a:ext cx="255689" cy="977181"/>
          </a:xfrm>
          <a:prstGeom prst="line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Rett linje 55"/>
          <p:cNvCxnSpPr>
            <a:stCxn id="53" idx="0"/>
          </p:cNvCxnSpPr>
          <p:nvPr/>
        </p:nvCxnSpPr>
        <p:spPr>
          <a:xfrm flipV="1">
            <a:off x="3141463" y="4251688"/>
            <a:ext cx="223890" cy="519929"/>
          </a:xfrm>
          <a:prstGeom prst="line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kstSylinder 60"/>
          <p:cNvSpPr txBox="1"/>
          <p:nvPr/>
        </p:nvSpPr>
        <p:spPr>
          <a:xfrm>
            <a:off x="3043997" y="2615170"/>
            <a:ext cx="18187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/>
              <a:t>VannFiktivGrense</a:t>
            </a:r>
          </a:p>
          <a:p>
            <a:r>
              <a:rPr lang="nb-NO" dirty="0" smtClean="0"/>
              <a:t>elvelinjeFiktiv</a:t>
            </a:r>
            <a:endParaRPr lang="nb-NO" dirty="0"/>
          </a:p>
        </p:txBody>
      </p:sp>
      <p:cxnSp>
        <p:nvCxnSpPr>
          <p:cNvPr id="72" name="Rett pilkobling 71"/>
          <p:cNvCxnSpPr/>
          <p:nvPr/>
        </p:nvCxnSpPr>
        <p:spPr>
          <a:xfrm>
            <a:off x="3847586" y="3196028"/>
            <a:ext cx="520731" cy="7213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Rett pilkobling 73"/>
          <p:cNvCxnSpPr/>
          <p:nvPr/>
        </p:nvCxnSpPr>
        <p:spPr>
          <a:xfrm flipH="1">
            <a:off x="2984979" y="3166503"/>
            <a:ext cx="718748" cy="8279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Rett linje 78"/>
          <p:cNvCxnSpPr/>
          <p:nvPr/>
        </p:nvCxnSpPr>
        <p:spPr>
          <a:xfrm flipH="1" flipV="1">
            <a:off x="3929089" y="4039699"/>
            <a:ext cx="402417" cy="556924"/>
          </a:xfrm>
          <a:prstGeom prst="line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kstSylinder 83"/>
          <p:cNvSpPr txBox="1"/>
          <p:nvPr/>
        </p:nvSpPr>
        <p:spPr>
          <a:xfrm>
            <a:off x="4107951" y="4595080"/>
            <a:ext cx="256108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/>
              <a:t>Elv</a:t>
            </a:r>
            <a:br>
              <a:rPr lang="nb-NO" dirty="0" smtClean="0"/>
            </a:br>
            <a:r>
              <a:rPr lang="nb-NO" dirty="0" smtClean="0"/>
              <a:t>MEDIUM U</a:t>
            </a:r>
            <a:br>
              <a:rPr lang="nb-NO" dirty="0" smtClean="0"/>
            </a:br>
            <a:r>
              <a:rPr lang="nb-NO" dirty="0" smtClean="0"/>
              <a:t>(rep. punkt for elveflate</a:t>
            </a:r>
            <a:br>
              <a:rPr lang="nb-NO" dirty="0" smtClean="0"/>
            </a:br>
            <a:r>
              <a:rPr lang="nb-NO" dirty="0" smtClean="0"/>
              <a:t>som ligger under bakken)</a:t>
            </a:r>
            <a:endParaRPr lang="nb-NO" dirty="0"/>
          </a:p>
        </p:txBody>
      </p:sp>
      <p:cxnSp>
        <p:nvCxnSpPr>
          <p:cNvPr id="93" name="Rett pilkobling 92"/>
          <p:cNvCxnSpPr/>
          <p:nvPr/>
        </p:nvCxnSpPr>
        <p:spPr>
          <a:xfrm>
            <a:off x="5623575" y="2894251"/>
            <a:ext cx="89968" cy="85722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kstSylinder 95"/>
          <p:cNvSpPr txBox="1"/>
          <p:nvPr/>
        </p:nvSpPr>
        <p:spPr>
          <a:xfrm>
            <a:off x="5065036" y="1985660"/>
            <a:ext cx="124963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/>
              <a:t>Elv</a:t>
            </a:r>
            <a:br>
              <a:rPr lang="nb-NO" dirty="0" smtClean="0"/>
            </a:br>
            <a:r>
              <a:rPr lang="nb-NO" dirty="0" smtClean="0"/>
              <a:t>(</a:t>
            </a:r>
            <a:r>
              <a:rPr lang="nb-NO" dirty="0" err="1" smtClean="0"/>
              <a:t>rep.pkt</a:t>
            </a:r>
            <a:r>
              <a:rPr lang="nb-NO" dirty="0" smtClean="0"/>
              <a:t> for</a:t>
            </a:r>
            <a:br>
              <a:rPr lang="nb-NO" dirty="0" smtClean="0"/>
            </a:br>
            <a:r>
              <a:rPr lang="nb-NO" dirty="0" smtClean="0"/>
              <a:t> elveflaten)</a:t>
            </a:r>
            <a:endParaRPr lang="nb-NO" dirty="0"/>
          </a:p>
        </p:txBody>
      </p:sp>
      <p:pic>
        <p:nvPicPr>
          <p:cNvPr id="98" name="Bilde 9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5618" y="1637920"/>
            <a:ext cx="4798586" cy="4366443"/>
          </a:xfrm>
          <a:prstGeom prst="rect">
            <a:avLst/>
          </a:prstGeom>
        </p:spPr>
      </p:pic>
      <p:cxnSp>
        <p:nvCxnSpPr>
          <p:cNvPr id="101" name="Rett linje 100"/>
          <p:cNvCxnSpPr/>
          <p:nvPr/>
        </p:nvCxnSpPr>
        <p:spPr>
          <a:xfrm flipV="1">
            <a:off x="8810625" y="3710329"/>
            <a:ext cx="1057275" cy="41142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Rett linje 106"/>
          <p:cNvCxnSpPr/>
          <p:nvPr/>
        </p:nvCxnSpPr>
        <p:spPr>
          <a:xfrm flipV="1">
            <a:off x="8810625" y="3939938"/>
            <a:ext cx="1200150" cy="109130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kstSylinder 111"/>
          <p:cNvSpPr txBox="1"/>
          <p:nvPr/>
        </p:nvSpPr>
        <p:spPr>
          <a:xfrm>
            <a:off x="7766024" y="4900550"/>
            <a:ext cx="3600729" cy="92333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nb-NO" dirty="0" smtClean="0"/>
              <a:t>Elv lagt i rør. Elvekant (rød strek) og</a:t>
            </a:r>
            <a:br>
              <a:rPr lang="nb-NO" dirty="0" smtClean="0"/>
            </a:br>
            <a:r>
              <a:rPr lang="nb-NO" dirty="0" smtClean="0"/>
              <a:t>representasjonspunktet kodes med</a:t>
            </a:r>
            <a:br>
              <a:rPr lang="nb-NO" dirty="0" smtClean="0"/>
            </a:br>
            <a:r>
              <a:rPr lang="nb-NO" dirty="0" smtClean="0"/>
              <a:t>MEDIUM U</a:t>
            </a:r>
            <a:endParaRPr lang="nb-NO" dirty="0"/>
          </a:p>
        </p:txBody>
      </p:sp>
      <p:sp>
        <p:nvSpPr>
          <p:cNvPr id="113" name="Ellipse 112"/>
          <p:cNvSpPr/>
          <p:nvPr/>
        </p:nvSpPr>
        <p:spPr>
          <a:xfrm>
            <a:off x="9442848" y="3784836"/>
            <a:ext cx="152400" cy="16462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0364984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151354"/>
            <a:ext cx="10515600" cy="1188970"/>
          </a:xfrm>
        </p:spPr>
        <p:txBody>
          <a:bodyPr>
            <a:normAutofit fontScale="90000"/>
          </a:bodyPr>
          <a:lstStyle/>
          <a:p>
            <a:r>
              <a:rPr lang="nb-NO" dirty="0" smtClean="0"/>
              <a:t>Registreringsinstruks: </a:t>
            </a:r>
            <a:br>
              <a:rPr lang="nb-NO" dirty="0" smtClean="0"/>
            </a:br>
            <a:r>
              <a:rPr lang="nb-NO" dirty="0" smtClean="0"/>
              <a:t>VannFiktivGrense - havElvSperre</a:t>
            </a:r>
            <a:endParaRPr lang="nb-NO" dirty="0"/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914" y="1730321"/>
            <a:ext cx="5029200" cy="4838700"/>
          </a:xfrm>
          <a:prstGeom prst="rect">
            <a:avLst/>
          </a:prstGeom>
        </p:spPr>
      </p:pic>
      <p:sp>
        <p:nvSpPr>
          <p:cNvPr id="6" name="TekstSylinder 5"/>
          <p:cNvSpPr txBox="1"/>
          <p:nvPr/>
        </p:nvSpPr>
        <p:spPr>
          <a:xfrm>
            <a:off x="6641022" y="1730321"/>
            <a:ext cx="425428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Eksempel på plassering av </a:t>
            </a:r>
            <a:r>
              <a:rPr lang="nb-NO" dirty="0" smtClean="0"/>
              <a:t>HavElvSperre.</a:t>
            </a:r>
            <a:br>
              <a:rPr lang="nb-NO" dirty="0" smtClean="0"/>
            </a:br>
            <a:r>
              <a:rPr lang="nb-NO" dirty="0" smtClean="0"/>
              <a:t>Nord </a:t>
            </a:r>
            <a:r>
              <a:rPr lang="nb-NO" dirty="0"/>
              <a:t>for den rosa strekene skal det registreres kystkontur. </a:t>
            </a:r>
            <a:r>
              <a:rPr lang="nb-NO" dirty="0" smtClean="0"/>
              <a:t/>
            </a:r>
            <a:br>
              <a:rPr lang="nb-NO" dirty="0" smtClean="0"/>
            </a:br>
            <a:r>
              <a:rPr lang="nb-NO" dirty="0"/>
              <a:t>Sør for streken skal det registreres </a:t>
            </a:r>
            <a:r>
              <a:rPr lang="nb-NO" dirty="0" smtClean="0"/>
              <a:t>Elvekant og Elv.</a:t>
            </a:r>
            <a:endParaRPr lang="nb-NO" dirty="0"/>
          </a:p>
          <a:p>
            <a:r>
              <a:rPr lang="nb-NO" dirty="0" smtClean="0"/>
              <a:t>Høyden </a:t>
            </a:r>
            <a:r>
              <a:rPr lang="nb-NO" dirty="0"/>
              <a:t>på </a:t>
            </a:r>
            <a:r>
              <a:rPr lang="nb-NO" dirty="0" smtClean="0"/>
              <a:t>Elvekant </a:t>
            </a:r>
            <a:r>
              <a:rPr lang="nb-NO" dirty="0"/>
              <a:t>er lik midlere høyvann (MHV). </a:t>
            </a:r>
            <a:r>
              <a:rPr lang="nb-NO" dirty="0" smtClean="0"/>
              <a:t/>
            </a:r>
            <a:br>
              <a:rPr lang="nb-NO" dirty="0" smtClean="0"/>
            </a:b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3451579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150" y="1493582"/>
            <a:ext cx="4133850" cy="4988179"/>
          </a:xfrm>
          <a:prstGeom prst="rect">
            <a:avLst/>
          </a:prstGeom>
        </p:spPr>
      </p:pic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151354"/>
            <a:ext cx="10515600" cy="1188970"/>
          </a:xfrm>
        </p:spPr>
        <p:txBody>
          <a:bodyPr>
            <a:normAutofit fontScale="90000"/>
          </a:bodyPr>
          <a:lstStyle/>
          <a:p>
            <a:r>
              <a:rPr lang="nb-NO" dirty="0" smtClean="0"/>
              <a:t>Registreringsinstruks:</a:t>
            </a:r>
            <a:br>
              <a:rPr lang="nb-NO" dirty="0" smtClean="0"/>
            </a:br>
            <a:r>
              <a:rPr lang="nb-NO" dirty="0" smtClean="0"/>
              <a:t>VannFiktivGrense - innsjøElvSperre</a:t>
            </a:r>
            <a:endParaRPr lang="nb-NO" dirty="0"/>
          </a:p>
        </p:txBody>
      </p:sp>
      <p:cxnSp>
        <p:nvCxnSpPr>
          <p:cNvPr id="5" name="Rett linje 4"/>
          <p:cNvCxnSpPr/>
          <p:nvPr/>
        </p:nvCxnSpPr>
        <p:spPr>
          <a:xfrm flipH="1" flipV="1">
            <a:off x="3562350" y="2733676"/>
            <a:ext cx="171450" cy="57149"/>
          </a:xfrm>
          <a:prstGeom prst="lin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Bild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9738" y="1493581"/>
            <a:ext cx="4097634" cy="4988180"/>
          </a:xfrm>
          <a:prstGeom prst="rect">
            <a:avLst/>
          </a:prstGeom>
        </p:spPr>
      </p:pic>
      <p:cxnSp>
        <p:nvCxnSpPr>
          <p:cNvPr id="39" name="Rett linje 38"/>
          <p:cNvCxnSpPr/>
          <p:nvPr/>
        </p:nvCxnSpPr>
        <p:spPr>
          <a:xfrm flipH="1" flipV="1">
            <a:off x="7134225" y="2676527"/>
            <a:ext cx="209863" cy="66673"/>
          </a:xfrm>
          <a:prstGeom prst="lin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kstSylinder 12"/>
          <p:cNvSpPr txBox="1"/>
          <p:nvPr/>
        </p:nvSpPr>
        <p:spPr>
          <a:xfrm>
            <a:off x="2526750" y="5095875"/>
            <a:ext cx="9428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2400" dirty="0" smtClean="0">
                <a:solidFill>
                  <a:srgbClr val="0070C0"/>
                </a:solidFill>
              </a:rPr>
              <a:t>Innsjø</a:t>
            </a:r>
            <a:endParaRPr lang="nb-NO" sz="2400" dirty="0">
              <a:solidFill>
                <a:srgbClr val="0070C0"/>
              </a:solidFill>
            </a:endParaRPr>
          </a:p>
        </p:txBody>
      </p:sp>
      <p:sp>
        <p:nvSpPr>
          <p:cNvPr id="14" name="TekstSylinder 13"/>
          <p:cNvSpPr txBox="1"/>
          <p:nvPr/>
        </p:nvSpPr>
        <p:spPr>
          <a:xfrm>
            <a:off x="3320136" y="1551425"/>
            <a:ext cx="4844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2000" dirty="0" smtClean="0">
                <a:solidFill>
                  <a:srgbClr val="0070C0"/>
                </a:solidFill>
              </a:rPr>
              <a:t>Elv</a:t>
            </a:r>
            <a:endParaRPr lang="nb-NO" sz="2000" dirty="0">
              <a:solidFill>
                <a:srgbClr val="0070C0"/>
              </a:solidFill>
            </a:endParaRPr>
          </a:p>
        </p:txBody>
      </p:sp>
      <p:cxnSp>
        <p:nvCxnSpPr>
          <p:cNvPr id="16" name="Rett pilkobling 15"/>
          <p:cNvCxnSpPr/>
          <p:nvPr/>
        </p:nvCxnSpPr>
        <p:spPr>
          <a:xfrm>
            <a:off x="2661844" y="2475646"/>
            <a:ext cx="794160" cy="21993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kstSylinder 16"/>
          <p:cNvSpPr txBox="1"/>
          <p:nvPr/>
        </p:nvSpPr>
        <p:spPr>
          <a:xfrm>
            <a:off x="1617366" y="1874555"/>
            <a:ext cx="18187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/>
              <a:t>VannFiktivGrense</a:t>
            </a:r>
            <a:br>
              <a:rPr lang="nb-NO" dirty="0" smtClean="0"/>
            </a:br>
            <a:r>
              <a:rPr lang="nb-NO" dirty="0" smtClean="0"/>
              <a:t>innsjøElvSperre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6190255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151354"/>
            <a:ext cx="10515600" cy="1188970"/>
          </a:xfrm>
        </p:spPr>
        <p:txBody>
          <a:bodyPr>
            <a:normAutofit fontScale="90000"/>
          </a:bodyPr>
          <a:lstStyle/>
          <a:p>
            <a:r>
              <a:rPr lang="nb-NO" dirty="0" smtClean="0"/>
              <a:t>Registreringsinstruks:</a:t>
            </a:r>
            <a:br>
              <a:rPr lang="nb-NO" dirty="0" smtClean="0"/>
            </a:br>
            <a:r>
              <a:rPr lang="nb-NO" dirty="0" smtClean="0"/>
              <a:t>VannFiktivGrense - elveElvSperre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089781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Skjær</a:t>
            </a:r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0379" y="1081716"/>
            <a:ext cx="6587286" cy="5074602"/>
          </a:xfrm>
          <a:prstGeom prst="rect">
            <a:avLst/>
          </a:prstGeom>
        </p:spPr>
      </p:pic>
      <p:sp>
        <p:nvSpPr>
          <p:cNvPr id="4" name="Ellipse 3"/>
          <p:cNvSpPr/>
          <p:nvPr/>
        </p:nvSpPr>
        <p:spPr>
          <a:xfrm>
            <a:off x="4409440" y="3952240"/>
            <a:ext cx="1371600" cy="1209040"/>
          </a:xfrm>
          <a:prstGeom prst="ellipse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5" name="TekstSylinder 4"/>
          <p:cNvSpPr txBox="1"/>
          <p:nvPr/>
        </p:nvSpPr>
        <p:spPr>
          <a:xfrm>
            <a:off x="697523" y="6146158"/>
            <a:ext cx="40990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/>
              <a:t>Objtype: Skjær</a:t>
            </a:r>
          </a:p>
          <a:p>
            <a:r>
              <a:rPr lang="nb-NO" dirty="0" smtClean="0"/>
              <a:t>Kilde: </a:t>
            </a:r>
            <a:r>
              <a:rPr lang="nb-NO" dirty="0" smtClean="0">
                <a:hlinkClick r:id="rId3"/>
              </a:rPr>
              <a:t>www.norgeibilder.no</a:t>
            </a:r>
            <a:r>
              <a:rPr lang="nb-NO" dirty="0" smtClean="0"/>
              <a:t> og FKB-Vann</a:t>
            </a:r>
            <a:endParaRPr lang="nb-NO" dirty="0"/>
          </a:p>
        </p:txBody>
      </p:sp>
      <p:cxnSp>
        <p:nvCxnSpPr>
          <p:cNvPr id="7" name="Rett linje 6"/>
          <p:cNvCxnSpPr/>
          <p:nvPr/>
        </p:nvCxnSpPr>
        <p:spPr>
          <a:xfrm flipH="1" flipV="1">
            <a:off x="9428480" y="2407279"/>
            <a:ext cx="487680" cy="469788"/>
          </a:xfrm>
          <a:prstGeom prst="line">
            <a:avLst/>
          </a:prstGeom>
          <a:ln w="508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kstSylinder 9"/>
          <p:cNvSpPr txBox="1"/>
          <p:nvPr/>
        </p:nvSpPr>
        <p:spPr>
          <a:xfrm>
            <a:off x="9238037" y="2877066"/>
            <a:ext cx="1178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/>
              <a:t>Kystkontur</a:t>
            </a:r>
            <a:endParaRPr lang="nb-NO" dirty="0"/>
          </a:p>
        </p:txBody>
      </p:sp>
      <p:cxnSp>
        <p:nvCxnSpPr>
          <p:cNvPr id="11" name="Rett linje 10"/>
          <p:cNvCxnSpPr/>
          <p:nvPr/>
        </p:nvCxnSpPr>
        <p:spPr>
          <a:xfrm flipH="1">
            <a:off x="5170790" y="3393440"/>
            <a:ext cx="701690" cy="966651"/>
          </a:xfrm>
          <a:prstGeom prst="line">
            <a:avLst/>
          </a:prstGeom>
          <a:ln w="508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kstSylinder 14"/>
          <p:cNvSpPr txBox="1"/>
          <p:nvPr/>
        </p:nvSpPr>
        <p:spPr>
          <a:xfrm>
            <a:off x="5866925" y="3200373"/>
            <a:ext cx="707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/>
              <a:t>Skjær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9835587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Havflate</a:t>
            </a:r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6394" y="1411318"/>
            <a:ext cx="6335486" cy="4490339"/>
          </a:xfrm>
          <a:prstGeom prst="rect">
            <a:avLst/>
          </a:prstGeom>
        </p:spPr>
      </p:pic>
      <p:sp>
        <p:nvSpPr>
          <p:cNvPr id="4" name="Rektangel 3"/>
          <p:cNvSpPr/>
          <p:nvPr/>
        </p:nvSpPr>
        <p:spPr>
          <a:xfrm>
            <a:off x="574222" y="612642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nb-NO" dirty="0">
                <a:solidFill>
                  <a:prstClr val="black"/>
                </a:solidFill>
              </a:rPr>
              <a:t>Objtype: </a:t>
            </a:r>
            <a:r>
              <a:rPr lang="nb-NO" dirty="0" smtClean="0">
                <a:solidFill>
                  <a:prstClr val="black"/>
                </a:solidFill>
              </a:rPr>
              <a:t>Havflate </a:t>
            </a:r>
            <a:endParaRPr lang="nb-NO" dirty="0">
              <a:solidFill>
                <a:prstClr val="black"/>
              </a:solidFill>
            </a:endParaRPr>
          </a:p>
          <a:p>
            <a:pPr lvl="0"/>
            <a:r>
              <a:rPr lang="nb-NO" dirty="0">
                <a:solidFill>
                  <a:prstClr val="black"/>
                </a:solidFill>
              </a:rPr>
              <a:t>Kilde: </a:t>
            </a:r>
            <a:r>
              <a:rPr lang="nb-NO" dirty="0">
                <a:solidFill>
                  <a:prstClr val="black"/>
                </a:solidFill>
                <a:hlinkClick r:id="rId3"/>
              </a:rPr>
              <a:t>www.norgeibilder.no</a:t>
            </a:r>
            <a:r>
              <a:rPr lang="nb-NO" dirty="0">
                <a:solidFill>
                  <a:prstClr val="black"/>
                </a:solidFill>
              </a:rPr>
              <a:t> og FKB-Vann</a:t>
            </a:r>
          </a:p>
        </p:txBody>
      </p:sp>
      <p:sp>
        <p:nvSpPr>
          <p:cNvPr id="7" name="TekstSylinder 6"/>
          <p:cNvSpPr txBox="1"/>
          <p:nvPr/>
        </p:nvSpPr>
        <p:spPr>
          <a:xfrm>
            <a:off x="7731579" y="3951514"/>
            <a:ext cx="10518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2000" dirty="0" smtClean="0">
                <a:solidFill>
                  <a:srgbClr val="0070C0"/>
                </a:solidFill>
              </a:rPr>
              <a:t>Havflate</a:t>
            </a:r>
            <a:endParaRPr lang="nb-NO" sz="20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967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Elvekant</a:t>
            </a:r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3014" y="1316333"/>
            <a:ext cx="7265763" cy="4602615"/>
          </a:xfrm>
          <a:prstGeom prst="rect">
            <a:avLst/>
          </a:prstGeom>
        </p:spPr>
      </p:pic>
      <p:sp>
        <p:nvSpPr>
          <p:cNvPr id="4" name="Rektangel 3"/>
          <p:cNvSpPr/>
          <p:nvPr/>
        </p:nvSpPr>
        <p:spPr>
          <a:xfrm>
            <a:off x="574222" y="612642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nb-NO" dirty="0">
                <a:solidFill>
                  <a:prstClr val="black"/>
                </a:solidFill>
              </a:rPr>
              <a:t>Objtype: </a:t>
            </a:r>
            <a:r>
              <a:rPr lang="nb-NO" dirty="0" smtClean="0">
                <a:solidFill>
                  <a:prstClr val="black"/>
                </a:solidFill>
              </a:rPr>
              <a:t>Elvekant</a:t>
            </a:r>
            <a:endParaRPr lang="nb-NO" dirty="0">
              <a:solidFill>
                <a:prstClr val="black"/>
              </a:solidFill>
            </a:endParaRPr>
          </a:p>
          <a:p>
            <a:pPr lvl="0"/>
            <a:r>
              <a:rPr lang="nb-NO" dirty="0">
                <a:solidFill>
                  <a:prstClr val="black"/>
                </a:solidFill>
              </a:rPr>
              <a:t>Kilde: </a:t>
            </a:r>
            <a:r>
              <a:rPr lang="nb-NO" dirty="0">
                <a:solidFill>
                  <a:prstClr val="black"/>
                </a:solidFill>
                <a:hlinkClick r:id="rId3"/>
              </a:rPr>
              <a:t>www.norgeibilder.no</a:t>
            </a:r>
            <a:r>
              <a:rPr lang="nb-NO" dirty="0">
                <a:solidFill>
                  <a:prstClr val="black"/>
                </a:solidFill>
              </a:rPr>
              <a:t> og FKB-Vann</a:t>
            </a:r>
          </a:p>
        </p:txBody>
      </p:sp>
    </p:spTree>
    <p:extLst>
      <p:ext uri="{BB962C8B-B14F-4D97-AF65-F5344CB8AC3E}">
        <p14:creationId xmlns:p14="http://schemas.microsoft.com/office/powerpoint/2010/main" val="16583107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Elv</a:t>
            </a:r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9292" y="1027906"/>
            <a:ext cx="6996427" cy="4459322"/>
          </a:xfrm>
          <a:prstGeom prst="rect">
            <a:avLst/>
          </a:prstGeom>
        </p:spPr>
      </p:pic>
      <p:sp>
        <p:nvSpPr>
          <p:cNvPr id="5" name="Rektangel 4"/>
          <p:cNvSpPr/>
          <p:nvPr/>
        </p:nvSpPr>
        <p:spPr>
          <a:xfrm>
            <a:off x="333061" y="5975703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nb-NO" dirty="0">
                <a:solidFill>
                  <a:prstClr val="black"/>
                </a:solidFill>
              </a:rPr>
              <a:t>Objtype: </a:t>
            </a:r>
            <a:r>
              <a:rPr lang="nb-NO" dirty="0" smtClean="0">
                <a:solidFill>
                  <a:prstClr val="black"/>
                </a:solidFill>
              </a:rPr>
              <a:t>Elv </a:t>
            </a:r>
            <a:endParaRPr lang="nb-NO" dirty="0">
              <a:solidFill>
                <a:prstClr val="black"/>
              </a:solidFill>
            </a:endParaRPr>
          </a:p>
          <a:p>
            <a:pPr lvl="0"/>
            <a:r>
              <a:rPr lang="nb-NO" dirty="0">
                <a:solidFill>
                  <a:prstClr val="black"/>
                </a:solidFill>
              </a:rPr>
              <a:t>Kilde: </a:t>
            </a:r>
            <a:r>
              <a:rPr lang="nb-NO" dirty="0">
                <a:solidFill>
                  <a:prstClr val="black"/>
                </a:solidFill>
                <a:hlinkClick r:id="rId3"/>
              </a:rPr>
              <a:t>www.norgeibilder.no</a:t>
            </a:r>
            <a:r>
              <a:rPr lang="nb-NO" dirty="0">
                <a:solidFill>
                  <a:prstClr val="black"/>
                </a:solidFill>
              </a:rPr>
              <a:t> og FKB-Vann</a:t>
            </a:r>
          </a:p>
        </p:txBody>
      </p:sp>
    </p:spTree>
    <p:extLst>
      <p:ext uri="{BB962C8B-B14F-4D97-AF65-F5344CB8AC3E}">
        <p14:creationId xmlns:p14="http://schemas.microsoft.com/office/powerpoint/2010/main" val="34817652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Elv</a:t>
            </a:r>
            <a:endParaRPr lang="nb-NO" dirty="0"/>
          </a:p>
        </p:txBody>
      </p:sp>
      <p:sp>
        <p:nvSpPr>
          <p:cNvPr id="5" name="Rektangel 4"/>
          <p:cNvSpPr/>
          <p:nvPr/>
        </p:nvSpPr>
        <p:spPr>
          <a:xfrm>
            <a:off x="333060" y="5975703"/>
            <a:ext cx="73072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nb-NO" dirty="0">
                <a:solidFill>
                  <a:prstClr val="black"/>
                </a:solidFill>
              </a:rPr>
              <a:t>Objtype: </a:t>
            </a:r>
            <a:r>
              <a:rPr lang="nb-NO" dirty="0" smtClean="0">
                <a:solidFill>
                  <a:prstClr val="black"/>
                </a:solidFill>
              </a:rPr>
              <a:t>Elv, egenskap vannbr = 2.   I FKB-Vann 4.61 objtype ElvBekk</a:t>
            </a:r>
            <a:endParaRPr lang="nb-NO" dirty="0">
              <a:solidFill>
                <a:prstClr val="black"/>
              </a:solidFill>
            </a:endParaRPr>
          </a:p>
          <a:p>
            <a:pPr lvl="0"/>
            <a:r>
              <a:rPr lang="nb-NO" dirty="0">
                <a:solidFill>
                  <a:prstClr val="black"/>
                </a:solidFill>
              </a:rPr>
              <a:t>Kilde: </a:t>
            </a:r>
            <a:r>
              <a:rPr lang="nb-NO" dirty="0">
                <a:solidFill>
                  <a:prstClr val="black"/>
                </a:solidFill>
                <a:hlinkClick r:id="rId2"/>
              </a:rPr>
              <a:t>www.norgeibilder.no</a:t>
            </a:r>
            <a:r>
              <a:rPr lang="nb-NO" dirty="0">
                <a:solidFill>
                  <a:prstClr val="black"/>
                </a:solidFill>
              </a:rPr>
              <a:t> og FKB-Vann</a:t>
            </a:r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1061" y="619760"/>
            <a:ext cx="7514446" cy="4623434"/>
          </a:xfrm>
          <a:prstGeom prst="rect">
            <a:avLst/>
          </a:prstGeom>
        </p:spPr>
      </p:pic>
      <p:sp>
        <p:nvSpPr>
          <p:cNvPr id="6" name="TekstSylinder 5"/>
          <p:cNvSpPr txBox="1"/>
          <p:nvPr/>
        </p:nvSpPr>
        <p:spPr>
          <a:xfrm>
            <a:off x="7782560" y="5929536"/>
            <a:ext cx="3971985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nb-NO" dirty="0" smtClean="0"/>
              <a:t>Er det naturlig å oppfatte dette som elv?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5864671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Kanalkant</a:t>
            </a:r>
            <a:endParaRPr lang="nb-NO" dirty="0"/>
          </a:p>
        </p:txBody>
      </p:sp>
      <p:sp>
        <p:nvSpPr>
          <p:cNvPr id="3" name="Rektangel 2"/>
          <p:cNvSpPr/>
          <p:nvPr/>
        </p:nvSpPr>
        <p:spPr>
          <a:xfrm>
            <a:off x="333061" y="5975703"/>
            <a:ext cx="520414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nb-NO" dirty="0">
                <a:solidFill>
                  <a:prstClr val="black"/>
                </a:solidFill>
              </a:rPr>
              <a:t>Objtype: </a:t>
            </a:r>
            <a:r>
              <a:rPr lang="nb-NO" dirty="0" smtClean="0">
                <a:solidFill>
                  <a:prstClr val="black"/>
                </a:solidFill>
              </a:rPr>
              <a:t>Kanalkant</a:t>
            </a:r>
            <a:endParaRPr lang="nb-NO" dirty="0">
              <a:solidFill>
                <a:prstClr val="black"/>
              </a:solidFill>
            </a:endParaRPr>
          </a:p>
          <a:p>
            <a:pPr lvl="0"/>
            <a:r>
              <a:rPr lang="nb-NO" dirty="0">
                <a:solidFill>
                  <a:prstClr val="black"/>
                </a:solidFill>
              </a:rPr>
              <a:t>Kilde: </a:t>
            </a:r>
            <a:r>
              <a:rPr lang="nb-NO" dirty="0">
                <a:solidFill>
                  <a:prstClr val="black"/>
                </a:solidFill>
                <a:hlinkClick r:id="rId2"/>
              </a:rPr>
              <a:t>www.norgeibilder.no</a:t>
            </a:r>
            <a:r>
              <a:rPr lang="nb-NO" dirty="0">
                <a:solidFill>
                  <a:prstClr val="black"/>
                </a:solidFill>
              </a:rPr>
              <a:t> og FKB-Vann</a:t>
            </a:r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3474" y="1137920"/>
            <a:ext cx="7051333" cy="5013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4557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1418</TotalTime>
  <Words>639</Words>
  <Application>Microsoft Office PowerPoint</Application>
  <PresentationFormat>Widescreen</PresentationFormat>
  <Paragraphs>136</Paragraphs>
  <Slides>34</Slides>
  <Notes>0</Notes>
  <HiddenSlides>0</HiddenSlides>
  <MMClips>0</MMClips>
  <ScaleCrop>false</ScaleCrop>
  <HeadingPairs>
    <vt:vector size="6" baseType="variant">
      <vt:variant>
        <vt:lpstr>Brukte skrifter</vt:lpstr>
      </vt:variant>
      <vt:variant>
        <vt:i4>3</vt:i4>
      </vt:variant>
      <vt:variant>
        <vt:lpstr>Tema</vt:lpstr>
      </vt:variant>
      <vt:variant>
        <vt:i4>1</vt:i4>
      </vt:variant>
      <vt:variant>
        <vt:lpstr>Lysbildetitler</vt:lpstr>
      </vt:variant>
      <vt:variant>
        <vt:i4>34</vt:i4>
      </vt:variant>
    </vt:vector>
  </HeadingPairs>
  <TitlesOfParts>
    <vt:vector size="38" baseType="lpstr">
      <vt:lpstr>Arial</vt:lpstr>
      <vt:lpstr>Calibri</vt:lpstr>
      <vt:lpstr>Calibri Light</vt:lpstr>
      <vt:lpstr>Office-tema</vt:lpstr>
      <vt:lpstr>Skisser/bilder brukt i FKB-Vann produktspesifikasjon og registreringsinstruks</vt:lpstr>
      <vt:lpstr>Kystkontur</vt:lpstr>
      <vt:lpstr>KystkonturTekniskeAnlegg</vt:lpstr>
      <vt:lpstr>Skjær</vt:lpstr>
      <vt:lpstr>Havflate</vt:lpstr>
      <vt:lpstr>Elvekant</vt:lpstr>
      <vt:lpstr>Elv</vt:lpstr>
      <vt:lpstr>Elv</vt:lpstr>
      <vt:lpstr>Kanalkant</vt:lpstr>
      <vt:lpstr>Kanal</vt:lpstr>
      <vt:lpstr>Innsjøkant</vt:lpstr>
      <vt:lpstr>Innsjø</vt:lpstr>
      <vt:lpstr>Bekk, utgår – omnavnet til ElvBekk</vt:lpstr>
      <vt:lpstr>ElvBekk</vt:lpstr>
      <vt:lpstr>Grøft, utgår – omdøpt til KanalGrøft</vt:lpstr>
      <vt:lpstr>KanalGrøft</vt:lpstr>
      <vt:lpstr>VeggrøftÅpen</vt:lpstr>
      <vt:lpstr>SnøIsbreKant</vt:lpstr>
      <vt:lpstr>SnøIsbre</vt:lpstr>
      <vt:lpstr>FlomløpKant</vt:lpstr>
      <vt:lpstr>VannFiktivGrense</vt:lpstr>
      <vt:lpstr>VannFiktivGrense</vt:lpstr>
      <vt:lpstr>KonnekteringVann</vt:lpstr>
      <vt:lpstr>KonnekteringVann</vt:lpstr>
      <vt:lpstr>Fotogrammetrisk registreringsinstruks</vt:lpstr>
      <vt:lpstr>Registreringsinstruks: Kystkontur</vt:lpstr>
      <vt:lpstr>Registreringsinstruks: Kystkontur</vt:lpstr>
      <vt:lpstr>Registreringsinstruks: Elvekant / ElvBekk</vt:lpstr>
      <vt:lpstr>Registreringsinstruks: Elvekant / ElvBekk</vt:lpstr>
      <vt:lpstr>Registreringsinstruks: Elvekant</vt:lpstr>
      <vt:lpstr>Registreringsinstruks: Elv – flate med medium U, dvs. lagt i rør</vt:lpstr>
      <vt:lpstr>Registreringsinstruks:  VannFiktivGrense - havElvSperre</vt:lpstr>
      <vt:lpstr>Registreringsinstruks: VannFiktivGrense - innsjøElvSperre</vt:lpstr>
      <vt:lpstr>Registreringsinstruks: VannFiktivGrense - elveElvSperre</vt:lpstr>
    </vt:vector>
  </TitlesOfParts>
  <Company>Statens Kartverk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PowerPoint-presentasjon</dc:title>
  <dc:creator>Nils Ivar Nes</dc:creator>
  <cp:lastModifiedBy>Jon Endre Kirkholt</cp:lastModifiedBy>
  <cp:revision>98</cp:revision>
  <dcterms:created xsi:type="dcterms:W3CDTF">2021-08-06T12:22:07Z</dcterms:created>
  <dcterms:modified xsi:type="dcterms:W3CDTF">2021-10-05T14:12:40Z</dcterms:modified>
</cp:coreProperties>
</file>